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87" r:id="rId20"/>
    <p:sldId id="288" r:id="rId21"/>
    <p:sldId id="279" r:id="rId22"/>
    <p:sldId id="286" r:id="rId23"/>
    <p:sldId id="289" r:id="rId24"/>
    <p:sldId id="290" r:id="rId25"/>
    <p:sldId id="275" r:id="rId26"/>
    <p:sldId id="274" r:id="rId27"/>
    <p:sldId id="281" r:id="rId28"/>
    <p:sldId id="276" r:id="rId29"/>
    <p:sldId id="277" r:id="rId30"/>
    <p:sldId id="282" r:id="rId31"/>
    <p:sldId id="284" r:id="rId32"/>
    <p:sldId id="285"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8" d="100"/>
          <a:sy n="88" d="100"/>
        </p:scale>
        <p:origin x="46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3917E9-033F-4D42-8D34-532B62688083}"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428762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3917E9-033F-4D42-8D34-532B62688083}"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203122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3917E9-033F-4D42-8D34-532B62688083}"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39465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3917E9-033F-4D42-8D34-532B62688083}"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222910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917E9-033F-4D42-8D34-532B62688083}"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165315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3917E9-033F-4D42-8D34-532B62688083}"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383043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3917E9-033F-4D42-8D34-532B62688083}" type="datetimeFigureOut">
              <a:rPr lang="en-US" smtClean="0"/>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4281567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3917E9-033F-4D42-8D34-532B62688083}" type="datetimeFigureOut">
              <a:rPr lang="en-US" smtClean="0"/>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215394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917E9-033F-4D42-8D34-532B62688083}" type="datetimeFigureOut">
              <a:rPr lang="en-US" smtClean="0"/>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30773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3917E9-033F-4D42-8D34-532B62688083}"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35495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3917E9-033F-4D42-8D34-532B62688083}"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3088E0-EEEA-4334-84E2-527706806D12}" type="slidenum">
              <a:rPr lang="en-US" smtClean="0"/>
              <a:t>‹#›</a:t>
            </a:fld>
            <a:endParaRPr lang="en-US"/>
          </a:p>
        </p:txBody>
      </p:sp>
    </p:spTree>
    <p:extLst>
      <p:ext uri="{BB962C8B-B14F-4D97-AF65-F5344CB8AC3E}">
        <p14:creationId xmlns:p14="http://schemas.microsoft.com/office/powerpoint/2010/main" val="3329977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917E9-033F-4D42-8D34-532B62688083}" type="datetimeFigureOut">
              <a:rPr lang="en-US" smtClean="0"/>
              <a:t>8/24/2024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088E0-EEEA-4334-84E2-527706806D12}" type="slidenum">
              <a:rPr lang="en-US" smtClean="0"/>
              <a:t>‹#›</a:t>
            </a:fld>
            <a:endParaRPr lang="en-US"/>
          </a:p>
        </p:txBody>
      </p:sp>
    </p:spTree>
    <p:extLst>
      <p:ext uri="{BB962C8B-B14F-4D97-AF65-F5344CB8AC3E}">
        <p14:creationId xmlns:p14="http://schemas.microsoft.com/office/powerpoint/2010/main" val="1189388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SVM and KNN</a:t>
            </a:r>
            <a:endParaRPr lang="en-US" dirty="0"/>
          </a:p>
        </p:txBody>
      </p:sp>
    </p:spTree>
    <p:extLst>
      <p:ext uri="{BB962C8B-B14F-4D97-AF65-F5344CB8AC3E}">
        <p14:creationId xmlns:p14="http://schemas.microsoft.com/office/powerpoint/2010/main" val="71535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Trick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99" y="1690688"/>
            <a:ext cx="5715000" cy="4429125"/>
          </a:xfrm>
          <a:prstGeom prst="rect">
            <a:avLst/>
          </a:prstGeom>
        </p:spPr>
      </p:pic>
    </p:spTree>
    <p:extLst>
      <p:ext uri="{BB962C8B-B14F-4D97-AF65-F5344CB8AC3E}">
        <p14:creationId xmlns:p14="http://schemas.microsoft.com/office/powerpoint/2010/main" val="249625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Functions</a:t>
            </a:r>
            <a:endParaRPr lang="en-US" dirty="0"/>
          </a:p>
        </p:txBody>
      </p:sp>
      <p:sp>
        <p:nvSpPr>
          <p:cNvPr id="3" name="Content Placeholder 2"/>
          <p:cNvSpPr>
            <a:spLocks noGrp="1"/>
          </p:cNvSpPr>
          <p:nvPr>
            <p:ph idx="1"/>
          </p:nvPr>
        </p:nvSpPr>
        <p:spPr/>
        <p:txBody>
          <a:bodyPr>
            <a:normAutofit fontScale="70000" lnSpcReduction="20000"/>
          </a:bodyPr>
          <a:lstStyle/>
          <a:p>
            <a:pPr marL="457200" indent="-457200">
              <a:lnSpc>
                <a:spcPct val="150000"/>
              </a:lnSpc>
            </a:pPr>
            <a:r>
              <a:rPr lang="en-US" dirty="0" smtClean="0">
                <a:latin typeface="Nunito"/>
                <a:ea typeface="Söhne"/>
                <a:cs typeface="Söhne"/>
              </a:rPr>
              <a:t>Kernel functions are </a:t>
            </a:r>
            <a:r>
              <a:rPr lang="en-US" b="1" dirty="0" smtClean="0">
                <a:latin typeface="Nunito"/>
                <a:ea typeface="Söhne"/>
                <a:cs typeface="Söhne"/>
              </a:rPr>
              <a:t>mathematical functions </a:t>
            </a:r>
            <a:r>
              <a:rPr lang="en-US" dirty="0" smtClean="0">
                <a:latin typeface="Nunito"/>
                <a:ea typeface="Söhne"/>
                <a:cs typeface="Söhne"/>
              </a:rPr>
              <a:t>used in SVM to </a:t>
            </a:r>
            <a:r>
              <a:rPr lang="en-US" b="1" dirty="0" smtClean="0">
                <a:latin typeface="Nunito"/>
                <a:ea typeface="Söhne"/>
                <a:cs typeface="Söhne"/>
              </a:rPr>
              <a:t>transform input data into a higher-dimensional feature space</a:t>
            </a:r>
            <a:r>
              <a:rPr lang="en-US" dirty="0" smtClean="0">
                <a:latin typeface="Nunito"/>
                <a:ea typeface="Söhne"/>
                <a:cs typeface="Söhne"/>
              </a:rPr>
              <a:t>.</a:t>
            </a:r>
            <a:endParaRPr lang="en-US" dirty="0" smtClean="0">
              <a:ea typeface="Calibri" panose="020F0502020204030204"/>
              <a:cs typeface="Calibri" panose="020F0502020204030204"/>
            </a:endParaRPr>
          </a:p>
          <a:p>
            <a:pPr marL="457200" indent="-457200">
              <a:lnSpc>
                <a:spcPct val="150000"/>
              </a:lnSpc>
            </a:pPr>
            <a:r>
              <a:rPr lang="en-US" b="1" dirty="0" smtClean="0">
                <a:latin typeface="Nunito"/>
                <a:ea typeface="Söhne"/>
                <a:cs typeface="Söhne"/>
              </a:rPr>
              <a:t>Polynomial kernels </a:t>
            </a:r>
            <a:r>
              <a:rPr lang="en-US" dirty="0" smtClean="0">
                <a:latin typeface="Nunito"/>
                <a:ea typeface="Söhne"/>
                <a:cs typeface="Söhne"/>
              </a:rPr>
              <a:t>capture polynomial relationships, allowing SVM to model curved decision boundaries.</a:t>
            </a:r>
          </a:p>
          <a:p>
            <a:pPr marL="457200" indent="-457200">
              <a:lnSpc>
                <a:spcPct val="150000"/>
              </a:lnSpc>
            </a:pPr>
            <a:r>
              <a:rPr lang="en-US" dirty="0" smtClean="0">
                <a:latin typeface="Nunito"/>
                <a:ea typeface="Söhne"/>
                <a:cs typeface="Söhne"/>
              </a:rPr>
              <a:t>Radial basis function (RBF) kernels create flexible, non-linear decision boundaries, suitable for complex data distributions.</a:t>
            </a:r>
          </a:p>
          <a:p>
            <a:pPr marL="457200" indent="-457200">
              <a:lnSpc>
                <a:spcPct val="150000"/>
              </a:lnSpc>
            </a:pPr>
            <a:r>
              <a:rPr lang="en-US" dirty="0" smtClean="0">
                <a:latin typeface="Nunito"/>
                <a:ea typeface="Söhne"/>
                <a:cs typeface="Söhne"/>
              </a:rPr>
              <a:t>Kernels enable SVM to work effectively </a:t>
            </a:r>
            <a:r>
              <a:rPr lang="en-US" b="1" dirty="0" smtClean="0">
                <a:latin typeface="Nunito"/>
                <a:ea typeface="Söhne"/>
                <a:cs typeface="Söhne"/>
              </a:rPr>
              <a:t>in high-dimensional spaces</a:t>
            </a:r>
            <a:r>
              <a:rPr lang="en-US" dirty="0" smtClean="0">
                <a:latin typeface="Nunito"/>
                <a:ea typeface="Söhne"/>
                <a:cs typeface="Söhne"/>
              </a:rPr>
              <a:t>, simplifying classification by projecting data into spaces where classes are more separable.</a:t>
            </a:r>
          </a:p>
          <a:p>
            <a:endParaRPr lang="en-US" dirty="0"/>
          </a:p>
        </p:txBody>
      </p:sp>
    </p:spTree>
    <p:extLst>
      <p:ext uri="{BB962C8B-B14F-4D97-AF65-F5344CB8AC3E}">
        <p14:creationId xmlns:p14="http://schemas.microsoft.com/office/powerpoint/2010/main" val="2597299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Margin Classifier</a:t>
            </a:r>
            <a:endParaRPr lang="en-US" dirty="0"/>
          </a:p>
        </p:txBody>
      </p:sp>
      <p:sp>
        <p:nvSpPr>
          <p:cNvPr id="3" name="Content Placeholder 2"/>
          <p:cNvSpPr>
            <a:spLocks noGrp="1"/>
          </p:cNvSpPr>
          <p:nvPr>
            <p:ph idx="1"/>
          </p:nvPr>
        </p:nvSpPr>
        <p:spPr/>
        <p:txBody>
          <a:bodyPr/>
          <a:lstStyle/>
          <a:p>
            <a:r>
              <a:rPr lang="en-US" dirty="0" smtClean="0"/>
              <a:t>Apart from kernel trick, another common way to handle non linear data is the soft margin classifier.</a:t>
            </a:r>
          </a:p>
          <a:p>
            <a:r>
              <a:rPr lang="en-US" dirty="0" smtClean="0"/>
              <a:t>Until now, we have the concept of </a:t>
            </a:r>
            <a:r>
              <a:rPr lang="en-US" b="1" dirty="0" smtClean="0"/>
              <a:t>maximum margin classifier </a:t>
            </a:r>
            <a:r>
              <a:rPr lang="en-US" dirty="0" smtClean="0"/>
              <a:t>which is also know as </a:t>
            </a:r>
            <a:r>
              <a:rPr lang="en-US" b="1" dirty="0" smtClean="0"/>
              <a:t>hard margin classifier</a:t>
            </a:r>
            <a:r>
              <a:rPr lang="en-US" dirty="0" smtClean="0"/>
              <a:t>.</a:t>
            </a:r>
            <a:endParaRPr lang="en-US" dirty="0"/>
          </a:p>
        </p:txBody>
      </p:sp>
      <p:pic>
        <p:nvPicPr>
          <p:cNvPr id="4" name="Picture 3"/>
          <p:cNvPicPr>
            <a:picLocks noChangeAspect="1"/>
          </p:cNvPicPr>
          <p:nvPr/>
        </p:nvPicPr>
        <p:blipFill>
          <a:blip r:embed="rId2"/>
          <a:stretch>
            <a:fillRect/>
          </a:stretch>
        </p:blipFill>
        <p:spPr>
          <a:xfrm>
            <a:off x="6578601" y="3489154"/>
            <a:ext cx="3706222" cy="3024657"/>
          </a:xfrm>
          <a:prstGeom prst="rect">
            <a:avLst/>
          </a:prstGeom>
        </p:spPr>
      </p:pic>
    </p:spTree>
    <p:extLst>
      <p:ext uri="{BB962C8B-B14F-4D97-AF65-F5344CB8AC3E}">
        <p14:creationId xmlns:p14="http://schemas.microsoft.com/office/powerpoint/2010/main" val="199008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Margin Classifier</a:t>
            </a:r>
            <a:endParaRPr lang="en-US" dirty="0"/>
          </a:p>
        </p:txBody>
      </p:sp>
      <p:sp>
        <p:nvSpPr>
          <p:cNvPr id="3" name="Rectangle 2"/>
          <p:cNvSpPr/>
          <p:nvPr/>
        </p:nvSpPr>
        <p:spPr>
          <a:xfrm>
            <a:off x="594359" y="1872567"/>
            <a:ext cx="10056223" cy="4801314"/>
          </a:xfrm>
          <a:prstGeom prst="rect">
            <a:avLst/>
          </a:prstGeom>
        </p:spPr>
        <p:txBody>
          <a:bodyPr wrap="square">
            <a:spAutoFit/>
          </a:bodyPr>
          <a:lstStyle/>
          <a:p>
            <a:r>
              <a:rPr lang="en-US" dirty="0" smtClean="0"/>
              <a:t>The </a:t>
            </a:r>
            <a:r>
              <a:rPr lang="en-US" b="1" dirty="0" smtClean="0"/>
              <a:t>soft margin classifier</a:t>
            </a:r>
            <a:r>
              <a:rPr lang="en-US" dirty="0" smtClean="0"/>
              <a:t> is an extension of the Support Vector Machine (SVM) that helps deal with cases where data is not perfectly linearly separable. </a:t>
            </a:r>
          </a:p>
          <a:p>
            <a:r>
              <a:rPr lang="en-US" dirty="0" smtClean="0"/>
              <a:t>It introduces a </a:t>
            </a:r>
            <a:r>
              <a:rPr lang="en-US" b="1" dirty="0" smtClean="0"/>
              <a:t>way to allow some misclassifications </a:t>
            </a:r>
            <a:r>
              <a:rPr lang="en-US" dirty="0" smtClean="0"/>
              <a:t>while still finding </a:t>
            </a:r>
            <a:r>
              <a:rPr lang="en-US" b="1" dirty="0" smtClean="0"/>
              <a:t>a good decision boundary</a:t>
            </a:r>
            <a:r>
              <a:rPr lang="en-US" dirty="0" smtClean="0"/>
              <a:t>. </a:t>
            </a:r>
          </a:p>
          <a:p>
            <a:endParaRPr lang="en-US" dirty="0"/>
          </a:p>
          <a:p>
            <a:endParaRPr lang="en-US" dirty="0" smtClean="0"/>
          </a:p>
          <a:p>
            <a:r>
              <a:rPr lang="en-US" b="1" dirty="0" smtClean="0"/>
              <a:t>What is a Soft Margin Classifier?</a:t>
            </a:r>
          </a:p>
          <a:p>
            <a:r>
              <a:rPr lang="en-US" dirty="0" smtClean="0"/>
              <a:t>In a traditional (</a:t>
            </a:r>
            <a:r>
              <a:rPr lang="en-US" b="1" dirty="0" smtClean="0"/>
              <a:t>hard margin</a:t>
            </a:r>
            <a:r>
              <a:rPr lang="en-US" dirty="0" smtClean="0"/>
              <a:t>) SVM, the goal is to </a:t>
            </a:r>
            <a:r>
              <a:rPr lang="en-US" b="1" dirty="0" smtClean="0"/>
              <a:t>find a hyperplane that perfectly separates the data </a:t>
            </a:r>
            <a:r>
              <a:rPr lang="en-US" dirty="0" smtClean="0"/>
              <a:t>into different classes with the largest possible margin. </a:t>
            </a:r>
          </a:p>
          <a:p>
            <a:endParaRPr lang="en-US" dirty="0" smtClean="0"/>
          </a:p>
          <a:p>
            <a:r>
              <a:rPr lang="en-US" dirty="0" smtClean="0"/>
              <a:t>However, this can be too strict, especially when:</a:t>
            </a:r>
          </a:p>
          <a:p>
            <a:r>
              <a:rPr lang="en-US" b="1" dirty="0" smtClean="0"/>
              <a:t>Data is noisy:</a:t>
            </a:r>
            <a:r>
              <a:rPr lang="en-US" dirty="0" smtClean="0"/>
              <a:t> Some noise is present in the data.</a:t>
            </a:r>
          </a:p>
          <a:p>
            <a:r>
              <a:rPr lang="en-US" b="1" dirty="0" smtClean="0"/>
              <a:t>Data is not perfectly separable:</a:t>
            </a:r>
            <a:r>
              <a:rPr lang="en-US" dirty="0" smtClean="0"/>
              <a:t> </a:t>
            </a:r>
            <a:r>
              <a:rPr lang="en-US" b="1" dirty="0" smtClean="0"/>
              <a:t>Classes might overlap </a:t>
            </a:r>
            <a:r>
              <a:rPr lang="en-US" dirty="0" smtClean="0"/>
              <a:t>or be close to each other.</a:t>
            </a:r>
          </a:p>
          <a:p>
            <a:endParaRPr lang="en-US" dirty="0" smtClean="0"/>
          </a:p>
          <a:p>
            <a:r>
              <a:rPr lang="en-US" dirty="0" smtClean="0"/>
              <a:t>The </a:t>
            </a:r>
            <a:r>
              <a:rPr lang="en-US" b="1" dirty="0" smtClean="0"/>
              <a:t>soft margin classifier</a:t>
            </a:r>
            <a:r>
              <a:rPr lang="en-US" dirty="0" smtClean="0"/>
              <a:t> </a:t>
            </a:r>
            <a:r>
              <a:rPr lang="en-US" i="1" dirty="0" smtClean="0"/>
              <a:t>relaxes the strict requirement of perfect separation </a:t>
            </a:r>
            <a:r>
              <a:rPr lang="en-US" dirty="0" smtClean="0"/>
              <a:t>and allows some data points to be on the wrong side of the hyperplane. </a:t>
            </a:r>
          </a:p>
          <a:p>
            <a:r>
              <a:rPr lang="en-US" dirty="0" smtClean="0"/>
              <a:t>This makes the model more flexible in handling real-world data.</a:t>
            </a:r>
          </a:p>
          <a:p>
            <a:endParaRPr lang="en-US" dirty="0" smtClean="0"/>
          </a:p>
        </p:txBody>
      </p:sp>
    </p:spTree>
    <p:extLst>
      <p:ext uri="{BB962C8B-B14F-4D97-AF65-F5344CB8AC3E}">
        <p14:creationId xmlns:p14="http://schemas.microsoft.com/office/powerpoint/2010/main" val="1690294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Margin Classifier</a:t>
            </a:r>
            <a:endParaRPr lang="en-US" dirty="0"/>
          </a:p>
        </p:txBody>
      </p:sp>
      <p:pic>
        <p:nvPicPr>
          <p:cNvPr id="5" name="Picture 4"/>
          <p:cNvPicPr>
            <a:picLocks noChangeAspect="1"/>
          </p:cNvPicPr>
          <p:nvPr/>
        </p:nvPicPr>
        <p:blipFill>
          <a:blip r:embed="rId2"/>
          <a:stretch>
            <a:fillRect/>
          </a:stretch>
        </p:blipFill>
        <p:spPr>
          <a:xfrm>
            <a:off x="2779938" y="1815329"/>
            <a:ext cx="7455281" cy="4568054"/>
          </a:xfrm>
          <a:prstGeom prst="rect">
            <a:avLst/>
          </a:prstGeom>
        </p:spPr>
      </p:pic>
    </p:spTree>
    <p:extLst>
      <p:ext uri="{BB962C8B-B14F-4D97-AF65-F5344CB8AC3E}">
        <p14:creationId xmlns:p14="http://schemas.microsoft.com/office/powerpoint/2010/main" val="3580941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vs Soft Margin</a:t>
            </a:r>
            <a:endParaRPr lang="en-US" dirty="0"/>
          </a:p>
        </p:txBody>
      </p:sp>
      <p:sp>
        <p:nvSpPr>
          <p:cNvPr id="4" name="Rectangle 1"/>
          <p:cNvSpPr>
            <a:spLocks noGrp="1" noChangeArrowheads="1"/>
          </p:cNvSpPr>
          <p:nvPr>
            <p:ph idx="1"/>
          </p:nvPr>
        </p:nvSpPr>
        <p:spPr bwMode="auto">
          <a:xfrm>
            <a:off x="997121" y="1660763"/>
            <a:ext cx="978409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Margin:</a:t>
            </a:r>
            <a:r>
              <a:rPr kumimoji="0" lang="en-US" altLang="en-US" sz="1800" b="0" i="0" u="none" strike="noStrike" cap="none" normalizeH="0" baseline="0" dirty="0" smtClean="0">
                <a:ln>
                  <a:noFill/>
                </a:ln>
                <a:solidFill>
                  <a:schemeClr val="tx1"/>
                </a:solidFill>
                <a:effectLst/>
                <a:latin typeface="Arial" panose="020B0604020202020204" pitchFamily="34" charset="0"/>
              </a:rPr>
              <a:t> The distance between the hyperplane (decision boundary) and the nearest data points from each class. For a perfect hard margin classifier, these points are strictly outside the margin and classified correctly.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Soft Margin:</a:t>
            </a:r>
            <a:r>
              <a:rPr kumimoji="0" lang="en-US" altLang="en-US" sz="1800" b="0" i="0" u="none" strike="noStrike" cap="none" normalizeH="0" baseline="0" dirty="0" smtClean="0">
                <a:ln>
                  <a:noFill/>
                </a:ln>
                <a:solidFill>
                  <a:schemeClr val="tx1"/>
                </a:solidFill>
                <a:effectLst/>
                <a:latin typeface="Arial" panose="020B0604020202020204" pitchFamily="34" charset="0"/>
              </a:rPr>
              <a:t> In the soft margin classifier, the model allows some data points to be within or even on the wrong side of the margin. This is done to handle cases where the data is not linearly separable or has noise.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smtClean="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smtClean="0">
                <a:latin typeface="Arial" panose="020B0604020202020204" pitchFamily="34" charset="0"/>
              </a:rPr>
              <a:t>Criteria</a:t>
            </a:r>
            <a:r>
              <a:rPr lang="en-US" altLang="en-US" sz="1800" dirty="0" smtClean="0">
                <a:latin typeface="Arial" panose="020B0604020202020204" pitchFamily="34" charset="0"/>
              </a:rPr>
              <a:t>:</a:t>
            </a:r>
          </a:p>
          <a:p>
            <a:pPr eaLnBrk="0" fontAlgn="base" hangingPunct="0">
              <a:lnSpc>
                <a:spcPct val="100000"/>
              </a:lnSpc>
              <a:spcBef>
                <a:spcPct val="0"/>
              </a:spcBef>
              <a:spcAft>
                <a:spcPct val="0"/>
              </a:spcAft>
            </a:pPr>
            <a:r>
              <a:rPr lang="en-US" altLang="en-US" sz="1800" dirty="0" smtClean="0">
                <a:latin typeface="Arial" panose="020B0604020202020204" pitchFamily="34" charset="0"/>
              </a:rPr>
              <a:t>Points outside the margin - Correctly classified and at least one margin distance away from the hyperplane.</a:t>
            </a:r>
          </a:p>
          <a:p>
            <a:pPr eaLnBrk="0" fontAlgn="base" hangingPunct="0">
              <a:lnSpc>
                <a:spcPct val="100000"/>
              </a:lnSpc>
              <a:spcBef>
                <a:spcPct val="0"/>
              </a:spcBef>
              <a:spcAft>
                <a:spcPct val="0"/>
              </a:spcAft>
            </a:pPr>
            <a:r>
              <a:rPr lang="en-US" altLang="en-US" sz="1800" dirty="0" smtClean="0">
                <a:latin typeface="Arial" panose="020B0604020202020204" pitchFamily="34" charset="0"/>
              </a:rPr>
              <a:t>Points within the margin - Correctly classified but closer to the hyperplane, within the margin region.</a:t>
            </a:r>
          </a:p>
          <a:p>
            <a:pPr eaLnBrk="0" fontAlgn="base" hangingPunct="0">
              <a:lnSpc>
                <a:spcPct val="100000"/>
              </a:lnSpc>
              <a:spcBef>
                <a:spcPct val="0"/>
              </a:spcBef>
              <a:spcAft>
                <a:spcPct val="0"/>
              </a:spcAft>
            </a:pPr>
            <a:r>
              <a:rPr lang="en-US" altLang="en-US" sz="1800" dirty="0" smtClean="0">
                <a:latin typeface="Arial" panose="020B0604020202020204" pitchFamily="34" charset="0"/>
              </a:rPr>
              <a:t>Points on the wrong side of the hyperplane - Misclassified, with slack variables reflecting their violation of the margin constraints.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25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and Variance Tradeoff</a:t>
            </a:r>
            <a:endParaRPr lang="en-US" dirty="0"/>
          </a:p>
        </p:txBody>
      </p:sp>
      <p:sp>
        <p:nvSpPr>
          <p:cNvPr id="3" name="Content Placeholder 2"/>
          <p:cNvSpPr>
            <a:spLocks noGrp="1"/>
          </p:cNvSpPr>
          <p:nvPr>
            <p:ph idx="1"/>
          </p:nvPr>
        </p:nvSpPr>
        <p:spPr/>
        <p:txBody>
          <a:bodyPr/>
          <a:lstStyle/>
          <a:p>
            <a:pPr marL="0" indent="0">
              <a:buNone/>
            </a:pPr>
            <a:r>
              <a:rPr lang="en-US" dirty="0" smtClean="0"/>
              <a:t>The bias-variance trade-off is a fundamental concept in machine learning, describing the balance between:</a:t>
            </a:r>
          </a:p>
          <a:p>
            <a:r>
              <a:rPr lang="en-US" b="1" dirty="0" smtClean="0"/>
              <a:t>Bias:</a:t>
            </a:r>
            <a:r>
              <a:rPr lang="en-US" dirty="0" smtClean="0"/>
              <a:t> Error due to overly simplistic assumptions in the model (e.g., assuming a linear boundary when the data is not linearly separable).</a:t>
            </a:r>
          </a:p>
          <a:p>
            <a:r>
              <a:rPr lang="en-US" b="1" dirty="0" smtClean="0"/>
              <a:t>Variance:</a:t>
            </a:r>
            <a:r>
              <a:rPr lang="en-US" dirty="0" smtClean="0"/>
              <a:t> Error due to excessive complexity in the model, leading to overfitting on the training data.</a:t>
            </a:r>
          </a:p>
          <a:p>
            <a:endParaRPr lang="en-US" dirty="0"/>
          </a:p>
        </p:txBody>
      </p:sp>
    </p:spTree>
    <p:extLst>
      <p:ext uri="{BB962C8B-B14F-4D97-AF65-F5344CB8AC3E}">
        <p14:creationId xmlns:p14="http://schemas.microsoft.com/office/powerpoint/2010/main" val="386097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Margin and Bias Variance Tradeoff</a:t>
            </a:r>
            <a:endParaRPr lang="en-US" dirty="0"/>
          </a:p>
        </p:txBody>
      </p:sp>
      <p:sp>
        <p:nvSpPr>
          <p:cNvPr id="4" name="Rectangle 1"/>
          <p:cNvSpPr>
            <a:spLocks noGrp="1" noChangeArrowheads="1"/>
          </p:cNvSpPr>
          <p:nvPr>
            <p:ph idx="1"/>
          </p:nvPr>
        </p:nvSpPr>
        <p:spPr bwMode="auto">
          <a:xfrm>
            <a:off x="838200" y="1323640"/>
            <a:ext cx="1044531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kumimoji="0" lang="en-US" altLang="en-US" sz="1800" b="1" i="0" u="none" strike="noStrike" cap="none" normalizeH="0" baseline="0" dirty="0" smtClean="0">
                <a:ln>
                  <a:noFill/>
                </a:ln>
                <a:solidFill>
                  <a:schemeClr val="tx1"/>
                </a:solidFill>
                <a:effectLst/>
                <a:latin typeface="Arial" panose="020B0604020202020204" pitchFamily="34" charset="0"/>
              </a:rPr>
              <a:t>C</a:t>
            </a:r>
            <a:r>
              <a:rPr kumimoji="0" lang="en-US" altLang="en-US" sz="1800" i="0" u="none" strike="noStrike" cap="none" normalizeH="0" baseline="0" dirty="0" smtClean="0">
                <a:ln>
                  <a:noFill/>
                </a:ln>
                <a:solidFill>
                  <a:schemeClr val="tx1"/>
                </a:solidFill>
                <a:effectLst/>
                <a:latin typeface="Arial" panose="020B0604020202020204" pitchFamily="34" charset="0"/>
              </a:rPr>
              <a:t> is a </a:t>
            </a:r>
            <a:r>
              <a:rPr kumimoji="0" lang="en-US" altLang="en-US" sz="1800" b="1" i="0" u="none" strike="noStrike" cap="none" normalizeH="0" baseline="0" dirty="0" smtClean="0">
                <a:ln>
                  <a:noFill/>
                </a:ln>
                <a:solidFill>
                  <a:schemeClr val="tx1"/>
                </a:solidFill>
                <a:effectLst/>
                <a:latin typeface="Arial" panose="020B0604020202020204" pitchFamily="34" charset="0"/>
              </a:rPr>
              <a:t>regularization parameter </a:t>
            </a:r>
            <a:r>
              <a:rPr kumimoji="0" lang="en-US" altLang="en-US" sz="1800" i="0" u="none" strike="noStrike" cap="none" normalizeH="0" baseline="0" dirty="0" smtClean="0">
                <a:ln>
                  <a:noFill/>
                </a:ln>
                <a:solidFill>
                  <a:schemeClr val="tx1"/>
                </a:solidFill>
                <a:effectLst/>
                <a:latin typeface="Arial" panose="020B0604020202020204" pitchFamily="34" charset="0"/>
              </a:rPr>
              <a:t>that controls the trade-off between maximizing the margin and minimizing the slack variables.</a:t>
            </a:r>
          </a:p>
          <a:p>
            <a:pPr marL="0" lvl="0" indent="0" eaLnBrk="0" fontAlgn="base" hangingPunct="0">
              <a:lnSpc>
                <a:spcPct val="100000"/>
              </a:lnSpc>
              <a:spcBef>
                <a:spcPct val="0"/>
              </a:spcBef>
              <a:spcAft>
                <a:spcPct val="0"/>
              </a:spcAft>
              <a:buNone/>
            </a:pPr>
            <a:endParaRPr kumimoji="0" lang="en-US" altLang="en-US" sz="180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High 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Effect:</a:t>
            </a:r>
            <a:r>
              <a:rPr kumimoji="0" lang="en-US" altLang="en-US" sz="1800" b="0" i="0" u="none" strike="noStrike" cap="none" normalizeH="0" baseline="0" dirty="0" smtClean="0">
                <a:ln>
                  <a:noFill/>
                </a:ln>
                <a:solidFill>
                  <a:schemeClr val="tx1"/>
                </a:solidFill>
                <a:effectLst/>
                <a:latin typeface="Arial" panose="020B0604020202020204" pitchFamily="34" charset="0"/>
              </a:rPr>
              <a:t> The model places more emphasis on minimizing misclassifications, leading to a smaller margin and allowing more slack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Impact on Bias:</a:t>
            </a:r>
            <a:r>
              <a:rPr kumimoji="0" lang="en-US" altLang="en-US" sz="1800" b="0" i="0" u="none" strike="noStrike" cap="none" normalizeH="0" baseline="0" dirty="0" smtClean="0">
                <a:ln>
                  <a:noFill/>
                </a:ln>
                <a:solidFill>
                  <a:schemeClr val="tx1"/>
                </a:solidFill>
                <a:effectLst/>
                <a:latin typeface="Arial" panose="020B0604020202020204" pitchFamily="34" charset="0"/>
              </a:rPr>
              <a:t> Lower bias since the model fits the training data more closely.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Impact on Variance:</a:t>
            </a:r>
            <a:r>
              <a:rPr kumimoji="0" lang="en-US" altLang="en-US" sz="1800" b="0" i="0" u="none" strike="noStrike" cap="none" normalizeH="0" baseline="0" dirty="0" smtClean="0">
                <a:ln>
                  <a:noFill/>
                </a:ln>
                <a:solidFill>
                  <a:schemeClr val="tx1"/>
                </a:solidFill>
                <a:effectLst/>
                <a:latin typeface="Arial" panose="020B0604020202020204" pitchFamily="34" charset="0"/>
              </a:rPr>
              <a:t> Higher variance because the model might </a:t>
            </a:r>
            <a:r>
              <a:rPr kumimoji="0" lang="en-US" altLang="en-US" sz="1800" b="0" i="0" u="none" strike="noStrike" cap="none" normalizeH="0" baseline="0" dirty="0" err="1" smtClean="0">
                <a:ln>
                  <a:noFill/>
                </a:ln>
                <a:solidFill>
                  <a:schemeClr val="tx1"/>
                </a:solidFill>
                <a:effectLst/>
                <a:latin typeface="Arial" panose="020B0604020202020204" pitchFamily="34" charset="0"/>
              </a:rPr>
              <a:t>overfit</a:t>
            </a:r>
            <a:r>
              <a:rPr kumimoji="0" lang="en-US" altLang="en-US" sz="1800" b="0" i="0" u="none" strike="noStrike" cap="none" normalizeH="0" baseline="0" dirty="0" smtClean="0">
                <a:ln>
                  <a:noFill/>
                </a:ln>
                <a:solidFill>
                  <a:schemeClr val="tx1"/>
                </a:solidFill>
                <a:effectLst/>
                <a:latin typeface="Arial" panose="020B0604020202020204" pitchFamily="34" charset="0"/>
              </a:rPr>
              <a:t> the training data, capturing noise as if it were a significant pattern.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Low 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Effect:</a:t>
            </a:r>
            <a:r>
              <a:rPr kumimoji="0" lang="en-US" altLang="en-US" sz="1800" b="0" i="0" u="none" strike="noStrike" cap="none" normalizeH="0" baseline="0" dirty="0" smtClean="0">
                <a:ln>
                  <a:noFill/>
                </a:ln>
                <a:solidFill>
                  <a:schemeClr val="tx1"/>
                </a:solidFill>
                <a:effectLst/>
                <a:latin typeface="Arial" panose="020B0604020202020204" pitchFamily="34" charset="0"/>
              </a:rPr>
              <a:t> The model focuses more on maximizing the margin, even if it means accepting some misclassifications.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Impact on Bias:</a:t>
            </a:r>
            <a:r>
              <a:rPr kumimoji="0" lang="en-US" altLang="en-US" sz="1800" b="0" i="0" u="none" strike="noStrike" cap="none" normalizeH="0" baseline="0" dirty="0" smtClean="0">
                <a:ln>
                  <a:noFill/>
                </a:ln>
                <a:solidFill>
                  <a:schemeClr val="tx1"/>
                </a:solidFill>
                <a:effectLst/>
                <a:latin typeface="Arial" panose="020B0604020202020204" pitchFamily="34" charset="0"/>
              </a:rPr>
              <a:t> Higher bias because the model may be too simple and may not capture the complexity of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Impact on Variance:</a:t>
            </a:r>
            <a:r>
              <a:rPr kumimoji="0" lang="en-US" altLang="en-US" sz="1800" b="0" i="0" u="none" strike="noStrike" cap="none" normalizeH="0" baseline="0" dirty="0" smtClean="0">
                <a:ln>
                  <a:noFill/>
                </a:ln>
                <a:solidFill>
                  <a:schemeClr val="tx1"/>
                </a:solidFill>
                <a:effectLst/>
                <a:latin typeface="Arial" panose="020B0604020202020204" pitchFamily="34" charset="0"/>
              </a:rPr>
              <a:t> Lower variance since the model is less sensitive to the specific training data, making it more generalizable.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i="1" dirty="0" smtClean="0">
                <a:latin typeface="Arial" panose="020B0604020202020204" pitchFamily="34" charset="0"/>
              </a:rPr>
              <a:t>Cross validation must be used to determine the appropriate value of C.</a:t>
            </a:r>
            <a:endParaRPr kumimoji="0" lang="en-US" altLang="en-US" sz="1800" b="0" i="1"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00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Hyperplane</a:t>
            </a:r>
            <a:endParaRPr lang="en-US" dirty="0"/>
          </a:p>
        </p:txBody>
      </p:sp>
      <p:sp>
        <p:nvSpPr>
          <p:cNvPr id="3" name="Content Placeholder 2"/>
          <p:cNvSpPr>
            <a:spLocks noGrp="1"/>
          </p:cNvSpPr>
          <p:nvPr>
            <p:ph idx="1"/>
          </p:nvPr>
        </p:nvSpPr>
        <p:spPr/>
        <p:txBody>
          <a:bodyPr/>
          <a:lstStyle/>
          <a:p>
            <a:r>
              <a:rPr lang="en-US" dirty="0" smtClean="0"/>
              <a:t>In case of 1D data, the hyperplane is a point.</a:t>
            </a:r>
          </a:p>
          <a:p>
            <a:r>
              <a:rPr lang="en-US" dirty="0" smtClean="0"/>
              <a:t>In case of 2D data, the hyperplane is a line.</a:t>
            </a:r>
          </a:p>
          <a:p>
            <a:r>
              <a:rPr lang="en-US" dirty="0" smtClean="0"/>
              <a:t>In case of 3D data, the hyperplane is a plane.</a:t>
            </a:r>
            <a:endParaRPr lang="en-US" dirty="0"/>
          </a:p>
        </p:txBody>
      </p:sp>
    </p:spTree>
    <p:extLst>
      <p:ext uri="{BB962C8B-B14F-4D97-AF65-F5344CB8AC3E}">
        <p14:creationId xmlns:p14="http://schemas.microsoft.com/office/powerpoint/2010/main" val="3617546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 Parametric Models</a:t>
            </a:r>
            <a:endParaRPr lang="en-US" dirty="0"/>
          </a:p>
        </p:txBody>
      </p:sp>
    </p:spTree>
    <p:extLst>
      <p:ext uri="{BB962C8B-B14F-4D97-AF65-F5344CB8AC3E}">
        <p14:creationId xmlns:p14="http://schemas.microsoft.com/office/powerpoint/2010/main" val="1974278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 (SVM)</a:t>
            </a:r>
            <a:endParaRPr lang="en-US" dirty="0"/>
          </a:p>
        </p:txBody>
      </p:sp>
    </p:spTree>
    <p:extLst>
      <p:ext uri="{BB962C8B-B14F-4D97-AF65-F5344CB8AC3E}">
        <p14:creationId xmlns:p14="http://schemas.microsoft.com/office/powerpoint/2010/main" val="422674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Models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Parametric models are a class of statistical models that assume a </a:t>
            </a:r>
            <a:r>
              <a:rPr lang="en-US" b="1" dirty="0" smtClean="0"/>
              <a:t>specific form or structure </a:t>
            </a:r>
            <a:r>
              <a:rPr lang="en-US" dirty="0" smtClean="0"/>
              <a:t>for the underlying data distribution, characterized by a </a:t>
            </a:r>
            <a:r>
              <a:rPr lang="en-US" b="1" dirty="0" smtClean="0"/>
              <a:t>fixed number of parameters</a:t>
            </a:r>
            <a:r>
              <a:rPr lang="en-US" dirty="0" smtClean="0"/>
              <a:t>. </a:t>
            </a:r>
          </a:p>
          <a:p>
            <a:pPr marL="0" indent="0">
              <a:buNone/>
            </a:pPr>
            <a:r>
              <a:rPr lang="en-US" dirty="0" smtClean="0"/>
              <a:t>These models rely on </a:t>
            </a:r>
            <a:r>
              <a:rPr lang="en-US" b="1" dirty="0" smtClean="0"/>
              <a:t>predefined assumptions </a:t>
            </a:r>
            <a:r>
              <a:rPr lang="en-US" dirty="0" smtClean="0"/>
              <a:t>about the functional form of the relationship between variables, such as </a:t>
            </a:r>
            <a:r>
              <a:rPr lang="en-US" b="1" dirty="0" smtClean="0"/>
              <a:t>linear relationships </a:t>
            </a:r>
            <a:r>
              <a:rPr lang="en-US" dirty="0" smtClean="0"/>
              <a:t>in linear regression. </a:t>
            </a:r>
          </a:p>
          <a:p>
            <a:pPr marL="0" indent="0">
              <a:buNone/>
            </a:pPr>
            <a:r>
              <a:rPr lang="en-US" dirty="0" smtClean="0"/>
              <a:t>By having </a:t>
            </a:r>
            <a:r>
              <a:rPr lang="en-US" b="1" dirty="0" smtClean="0"/>
              <a:t>a fixed number of parameters, parametric models are often simpler and faster to compute and interpret</a:t>
            </a:r>
            <a:r>
              <a:rPr lang="en-US" dirty="0" smtClean="0"/>
              <a:t>, making them efficient for well-understood data patterns. </a:t>
            </a:r>
          </a:p>
          <a:p>
            <a:pPr marL="0" indent="0">
              <a:buNone/>
            </a:pPr>
            <a:r>
              <a:rPr lang="en-US" dirty="0" smtClean="0"/>
              <a:t>However, their </a:t>
            </a:r>
            <a:r>
              <a:rPr lang="en-US" b="1" dirty="0" smtClean="0"/>
              <a:t>rigidity can limit their ability to capture complex relationships </a:t>
            </a:r>
            <a:r>
              <a:rPr lang="en-US" dirty="0" smtClean="0"/>
              <a:t>in the data. </a:t>
            </a:r>
          </a:p>
          <a:p>
            <a:pPr marL="0" indent="0">
              <a:buNone/>
            </a:pPr>
            <a:r>
              <a:rPr lang="en-US" dirty="0" smtClean="0"/>
              <a:t>Examples include linear regression and logistic regression.</a:t>
            </a:r>
            <a:endParaRPr lang="en-US" dirty="0"/>
          </a:p>
        </p:txBody>
      </p:sp>
    </p:spTree>
    <p:extLst>
      <p:ext uri="{BB962C8B-B14F-4D97-AF65-F5344CB8AC3E}">
        <p14:creationId xmlns:p14="http://schemas.microsoft.com/office/powerpoint/2010/main" val="3145805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Non-parametric models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Non-parametric models are a class of statistical models that do not assume a </a:t>
            </a:r>
            <a:r>
              <a:rPr lang="en-US" b="1" dirty="0" smtClean="0"/>
              <a:t>fixed form or a predetermined number of parameters </a:t>
            </a:r>
            <a:r>
              <a:rPr lang="en-US" dirty="0" smtClean="0"/>
              <a:t>for the underlying data distribution. </a:t>
            </a:r>
          </a:p>
          <a:p>
            <a:pPr marL="0" indent="0">
              <a:buNone/>
            </a:pPr>
            <a:r>
              <a:rPr lang="en-US" dirty="0" smtClean="0"/>
              <a:t>Instead, these models are </a:t>
            </a:r>
            <a:r>
              <a:rPr lang="en-US" b="1" dirty="0" smtClean="0"/>
              <a:t>flexible and adapt their complexity based on the data itself</a:t>
            </a:r>
            <a:r>
              <a:rPr lang="en-US" dirty="0" smtClean="0"/>
              <a:t>, making </a:t>
            </a:r>
            <a:r>
              <a:rPr lang="en-US" b="1" dirty="0" smtClean="0"/>
              <a:t>them suitable for capturing intricate patterns </a:t>
            </a:r>
            <a:r>
              <a:rPr lang="en-US" dirty="0" smtClean="0"/>
              <a:t>without assuming a specific functional form. </a:t>
            </a:r>
          </a:p>
          <a:p>
            <a:pPr marL="0" indent="0">
              <a:buNone/>
            </a:pPr>
            <a:r>
              <a:rPr lang="en-US" dirty="0" smtClean="0"/>
              <a:t>Examples include K-Nearest Neighbors (KNN) and decision trees. </a:t>
            </a:r>
            <a:endParaRPr lang="en-US" dirty="0"/>
          </a:p>
        </p:txBody>
      </p:sp>
    </p:spTree>
    <p:extLst>
      <p:ext uri="{BB962C8B-B14F-4D97-AF65-F5344CB8AC3E}">
        <p14:creationId xmlns:p14="http://schemas.microsoft.com/office/powerpoint/2010/main" val="1938506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 Parametric Models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20485944"/>
              </p:ext>
            </p:extLst>
          </p:nvPr>
        </p:nvGraphicFramePr>
        <p:xfrm>
          <a:off x="838200" y="2081054"/>
          <a:ext cx="10515600" cy="3875609"/>
        </p:xfrm>
        <a:graphic>
          <a:graphicData uri="http://schemas.openxmlformats.org/drawingml/2006/table">
            <a:tbl>
              <a:tblPr/>
              <a:tblGrid>
                <a:gridCol w="5257800"/>
                <a:gridCol w="5257800"/>
              </a:tblGrid>
              <a:tr h="0">
                <a:tc>
                  <a:txBody>
                    <a:bodyPr/>
                    <a:lstStyle/>
                    <a:p>
                      <a:r>
                        <a:rPr lang="en-US" b="1" dirty="0"/>
                        <a:t>Parametric Models</a:t>
                      </a:r>
                      <a:endParaRPr lang="en-US" dirty="0"/>
                    </a:p>
                  </a:txBody>
                  <a:tcPr anchor="ctr">
                    <a:lnL>
                      <a:noFill/>
                    </a:lnL>
                    <a:lnR>
                      <a:noFill/>
                    </a:lnR>
                    <a:lnT>
                      <a:noFill/>
                    </a:lnT>
                    <a:lnB>
                      <a:noFill/>
                    </a:lnB>
                  </a:tcPr>
                </a:tc>
                <a:tc>
                  <a:txBody>
                    <a:bodyPr/>
                    <a:lstStyle/>
                    <a:p>
                      <a:r>
                        <a:rPr lang="en-US" b="1"/>
                        <a:t>Non-Parametric Models</a:t>
                      </a:r>
                      <a:endParaRPr lang="en-US"/>
                    </a:p>
                  </a:txBody>
                  <a:tcPr anchor="ctr">
                    <a:lnL>
                      <a:noFill/>
                    </a:lnL>
                    <a:lnR>
                      <a:noFill/>
                    </a:lnR>
                    <a:lnT>
                      <a:noFill/>
                    </a:lnT>
                    <a:lnB>
                      <a:noFill/>
                    </a:lnB>
                  </a:tcPr>
                </a:tc>
              </a:tr>
              <a:tr h="0">
                <a:tc>
                  <a:txBody>
                    <a:bodyPr/>
                    <a:lstStyle/>
                    <a:p>
                      <a:r>
                        <a:rPr lang="en-US" b="1" dirty="0"/>
                        <a:t>Fixed Structure:</a:t>
                      </a:r>
                      <a:r>
                        <a:rPr lang="en-US" dirty="0"/>
                        <a:t> Assume a specific form or structure for the model (e.g., linear regression).</a:t>
                      </a:r>
                    </a:p>
                  </a:txBody>
                  <a:tcPr anchor="ctr">
                    <a:lnL>
                      <a:noFill/>
                    </a:lnL>
                    <a:lnR>
                      <a:noFill/>
                    </a:lnR>
                    <a:lnT>
                      <a:noFill/>
                    </a:lnT>
                    <a:lnB>
                      <a:noFill/>
                    </a:lnB>
                  </a:tcPr>
                </a:tc>
                <a:tc>
                  <a:txBody>
                    <a:bodyPr/>
                    <a:lstStyle/>
                    <a:p>
                      <a:r>
                        <a:rPr lang="en-US" b="1"/>
                        <a:t>Flexible Structure:</a:t>
                      </a:r>
                      <a:r>
                        <a:rPr lang="en-US"/>
                        <a:t> No fixed form; adapts to the data as needed (e.g., K-Nearest Neighbors).</a:t>
                      </a:r>
                    </a:p>
                  </a:txBody>
                  <a:tcPr anchor="ctr">
                    <a:lnL>
                      <a:noFill/>
                    </a:lnL>
                    <a:lnR>
                      <a:noFill/>
                    </a:lnR>
                    <a:lnT>
                      <a:noFill/>
                    </a:lnT>
                    <a:lnB>
                      <a:noFill/>
                    </a:lnB>
                  </a:tcPr>
                </a:tc>
              </a:tr>
              <a:tr h="0">
                <a:tc>
                  <a:txBody>
                    <a:bodyPr/>
                    <a:lstStyle/>
                    <a:p>
                      <a:r>
                        <a:rPr lang="en-US" b="1" dirty="0"/>
                        <a:t>Fixed Number of Parameters:</a:t>
                      </a:r>
                      <a:r>
                        <a:rPr lang="en-US" dirty="0"/>
                        <a:t> The number of parameters is predetermined and does not change with data size.</a:t>
                      </a:r>
                    </a:p>
                  </a:txBody>
                  <a:tcPr anchor="ctr">
                    <a:lnL>
                      <a:noFill/>
                    </a:lnL>
                    <a:lnR>
                      <a:noFill/>
                    </a:lnR>
                    <a:lnT>
                      <a:noFill/>
                    </a:lnT>
                    <a:lnB>
                      <a:noFill/>
                    </a:lnB>
                  </a:tcPr>
                </a:tc>
                <a:tc>
                  <a:txBody>
                    <a:bodyPr/>
                    <a:lstStyle/>
                    <a:p>
                      <a:r>
                        <a:rPr lang="en-US" b="1" dirty="0"/>
                        <a:t>Variable Number of Parameters:</a:t>
                      </a:r>
                      <a:r>
                        <a:rPr lang="en-US" dirty="0"/>
                        <a:t> The number of parameters or complexity can grow with more data.</a:t>
                      </a:r>
                    </a:p>
                  </a:txBody>
                  <a:tcPr anchor="ctr">
                    <a:lnL>
                      <a:noFill/>
                    </a:lnL>
                    <a:lnR>
                      <a:noFill/>
                    </a:lnR>
                    <a:lnT>
                      <a:noFill/>
                    </a:lnT>
                    <a:lnB>
                      <a:noFill/>
                    </a:lnB>
                  </a:tcPr>
                </a:tc>
              </a:tr>
              <a:tr h="675209">
                <a:tc>
                  <a:txBody>
                    <a:bodyPr/>
                    <a:lstStyle/>
                    <a:p>
                      <a:r>
                        <a:rPr lang="en-US" b="1" dirty="0"/>
                        <a:t>Assumes Data Distribution:</a:t>
                      </a:r>
                      <a:r>
                        <a:rPr lang="en-US" dirty="0"/>
                        <a:t> Based on assumptions about the data distribution.</a:t>
                      </a:r>
                    </a:p>
                  </a:txBody>
                  <a:tcPr anchor="ctr">
                    <a:lnL>
                      <a:noFill/>
                    </a:lnL>
                    <a:lnR>
                      <a:noFill/>
                    </a:lnR>
                    <a:lnT>
                      <a:noFill/>
                    </a:lnT>
                    <a:lnB>
                      <a:noFill/>
                    </a:lnB>
                  </a:tcPr>
                </a:tc>
                <a:tc>
                  <a:txBody>
                    <a:bodyPr/>
                    <a:lstStyle/>
                    <a:p>
                      <a:r>
                        <a:rPr lang="en-US" b="1"/>
                        <a:t>Data-Driven:</a:t>
                      </a:r>
                      <a:r>
                        <a:rPr lang="en-US"/>
                        <a:t> Adapts directly to the data without making strong assumptions about distribution.</a:t>
                      </a:r>
                    </a:p>
                  </a:txBody>
                  <a:tcPr anchor="ctr">
                    <a:lnL>
                      <a:noFill/>
                    </a:lnL>
                    <a:lnR>
                      <a:noFill/>
                    </a:lnR>
                    <a:lnT>
                      <a:noFill/>
                    </a:lnT>
                    <a:lnB>
                      <a:noFill/>
                    </a:lnB>
                  </a:tcPr>
                </a:tc>
              </a:tr>
              <a:tr h="0">
                <a:tc>
                  <a:txBody>
                    <a:bodyPr/>
                    <a:lstStyle/>
                    <a:p>
                      <a:r>
                        <a:rPr lang="en-US" b="1" dirty="0"/>
                        <a:t>Simpler and Faster:</a:t>
                      </a:r>
                      <a:r>
                        <a:rPr lang="en-US" dirty="0"/>
                        <a:t> Often easier to compute and interpret.</a:t>
                      </a:r>
                    </a:p>
                  </a:txBody>
                  <a:tcPr anchor="ctr">
                    <a:lnL>
                      <a:noFill/>
                    </a:lnL>
                    <a:lnR>
                      <a:noFill/>
                    </a:lnR>
                    <a:lnT>
                      <a:noFill/>
                    </a:lnT>
                    <a:lnB>
                      <a:noFill/>
                    </a:lnB>
                  </a:tcPr>
                </a:tc>
                <a:tc>
                  <a:txBody>
                    <a:bodyPr/>
                    <a:lstStyle/>
                    <a:p>
                      <a:r>
                        <a:rPr lang="en-US" b="1"/>
                        <a:t>More Complex:</a:t>
                      </a:r>
                      <a:r>
                        <a:rPr lang="en-US"/>
                        <a:t> Can be computationally intensive and harder to interpret but more flexible.</a:t>
                      </a:r>
                    </a:p>
                  </a:txBody>
                  <a:tcPr anchor="ctr">
                    <a:lnL>
                      <a:noFill/>
                    </a:lnL>
                    <a:lnR>
                      <a:noFill/>
                    </a:lnR>
                    <a:lnT>
                      <a:noFill/>
                    </a:lnT>
                    <a:lnB>
                      <a:noFill/>
                    </a:lnB>
                  </a:tcPr>
                </a:tc>
              </a:tr>
              <a:tr h="0">
                <a:tc>
                  <a:txBody>
                    <a:bodyPr/>
                    <a:lstStyle/>
                    <a:p>
                      <a:r>
                        <a:rPr lang="en-US" b="1" dirty="0"/>
                        <a:t>Less Flexible:</a:t>
                      </a:r>
                      <a:r>
                        <a:rPr lang="en-US" dirty="0"/>
                        <a:t> May struggle with complex patterns in the data.</a:t>
                      </a:r>
                    </a:p>
                  </a:txBody>
                  <a:tcPr anchor="ctr">
                    <a:lnL>
                      <a:noFill/>
                    </a:lnL>
                    <a:lnR>
                      <a:noFill/>
                    </a:lnR>
                    <a:lnT>
                      <a:noFill/>
                    </a:lnT>
                    <a:lnB>
                      <a:noFill/>
                    </a:lnB>
                  </a:tcPr>
                </a:tc>
                <a:tc>
                  <a:txBody>
                    <a:bodyPr/>
                    <a:lstStyle/>
                    <a:p>
                      <a:r>
                        <a:rPr lang="en-US" b="1" dirty="0"/>
                        <a:t>More Flexible:</a:t>
                      </a:r>
                      <a:r>
                        <a:rPr lang="en-US" dirty="0"/>
                        <a:t> Better at capturing intricate patterns and relationships in the data.</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83886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 Parametric Models</a:t>
            </a:r>
            <a:endParaRPr lang="en-US" dirty="0"/>
          </a:p>
        </p:txBody>
      </p:sp>
      <p:sp>
        <p:nvSpPr>
          <p:cNvPr id="4" name="Rectangle 1"/>
          <p:cNvSpPr>
            <a:spLocks noGrp="1" noChangeArrowheads="1"/>
          </p:cNvSpPr>
          <p:nvPr>
            <p:ph idx="1"/>
          </p:nvPr>
        </p:nvSpPr>
        <p:spPr bwMode="auto">
          <a:xfrm>
            <a:off x="838200" y="2179085"/>
            <a:ext cx="1024781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Random Forest (RF):</a:t>
            </a:r>
            <a:r>
              <a:rPr kumimoji="0" lang="en-US" altLang="en-US" sz="1800" b="0" i="0" u="none" strike="noStrike" cap="none" normalizeH="0" baseline="0" dirty="0" smtClean="0">
                <a:ln>
                  <a:noFill/>
                </a:ln>
                <a:solidFill>
                  <a:schemeClr val="tx1"/>
                </a:solidFill>
                <a:effectLst/>
                <a:latin typeface="Arial" panose="020B0604020202020204" pitchFamily="34" charset="0"/>
              </a:rPr>
              <a:t> Non-parametric – Uses an ensemble of decision trees and does not assume a specific functional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Decision Tree (DT):</a:t>
            </a:r>
            <a:r>
              <a:rPr kumimoji="0" lang="en-US" altLang="en-US" sz="1800" b="0" i="0" u="none" strike="noStrike" cap="none" normalizeH="0" baseline="0" dirty="0" smtClean="0">
                <a:ln>
                  <a:noFill/>
                </a:ln>
                <a:solidFill>
                  <a:schemeClr val="tx1"/>
                </a:solidFill>
                <a:effectLst/>
                <a:latin typeface="Arial" panose="020B0604020202020204" pitchFamily="34" charset="0"/>
              </a:rPr>
              <a:t> Non-parametric – Makes decisions based on splitting data at various levels, with no fixed form or number of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Linear Regression (</a:t>
            </a:r>
            <a:r>
              <a:rPr kumimoji="0" lang="en-US" altLang="en-US" sz="1800" b="1" i="0" u="none" strike="noStrike" cap="none" normalizeH="0" baseline="0" dirty="0" err="1" smtClean="0">
                <a:ln>
                  <a:noFill/>
                </a:ln>
                <a:solidFill>
                  <a:schemeClr val="tx1"/>
                </a:solidFill>
                <a:effectLst/>
                <a:latin typeface="Arial" panose="020B0604020202020204" pitchFamily="34" charset="0"/>
              </a:rPr>
              <a:t>Reg</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Parametric – Assumes a linear relationship between input and output with a fixed number of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Logistic Regression:</a:t>
            </a:r>
            <a:r>
              <a:rPr kumimoji="0" lang="en-US" altLang="en-US" sz="1800" b="0" i="0" u="none" strike="noStrike" cap="none" normalizeH="0" baseline="0" dirty="0" smtClean="0">
                <a:ln>
                  <a:noFill/>
                </a:ln>
                <a:solidFill>
                  <a:schemeClr val="tx1"/>
                </a:solidFill>
                <a:effectLst/>
                <a:latin typeface="Arial" panose="020B0604020202020204" pitchFamily="34" charset="0"/>
              </a:rPr>
              <a:t> Parametric – Models the probability of a binary outcome using a logistic function with a fixed number of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Support Vector Machine (SVM):</a:t>
            </a:r>
            <a:r>
              <a:rPr kumimoji="0" lang="en-US" altLang="en-US" sz="1800" b="0" i="0" u="none" strike="noStrike" cap="none" normalizeH="0" baseline="0" dirty="0" smtClean="0">
                <a:ln>
                  <a:noFill/>
                </a:ln>
                <a:solidFill>
                  <a:schemeClr val="tx1"/>
                </a:solidFill>
                <a:effectLst/>
                <a:latin typeface="Arial" panose="020B0604020202020204" pitchFamily="34" charset="0"/>
              </a:rPr>
              <a:t> Parametric (when using linear kernel) / Non-parametric (when using non-linear kernels like RBF) – Linear SVM is parametric, but non-linear kernels allow flexible, complex boundaries.</a:t>
            </a:r>
          </a:p>
        </p:txBody>
      </p:sp>
    </p:spTree>
    <p:extLst>
      <p:ext uri="{BB962C8B-B14F-4D97-AF65-F5344CB8AC3E}">
        <p14:creationId xmlns:p14="http://schemas.microsoft.com/office/powerpoint/2010/main" val="655155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 Parametric Models</a:t>
            </a:r>
            <a:endParaRPr lang="en-US" dirty="0"/>
          </a:p>
        </p:txBody>
      </p:sp>
      <p:sp>
        <p:nvSpPr>
          <p:cNvPr id="4" name="Rectangle 1"/>
          <p:cNvSpPr>
            <a:spLocks noGrp="1" noChangeArrowheads="1"/>
          </p:cNvSpPr>
          <p:nvPr>
            <p:ph idx="1"/>
          </p:nvPr>
        </p:nvSpPr>
        <p:spPr bwMode="auto">
          <a:xfrm>
            <a:off x="838200" y="2538385"/>
            <a:ext cx="1040093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Arial" panose="020B0604020202020204" pitchFamily="34" charset="0"/>
              </a:rPr>
              <a:t>K-Nearest Neighbors (KNN):</a:t>
            </a:r>
            <a:r>
              <a:rPr kumimoji="0" lang="en-US" altLang="en-US" sz="2000" b="0" i="0" u="none" strike="noStrike" cap="none" normalizeH="0" baseline="0" dirty="0" smtClean="0">
                <a:ln>
                  <a:noFill/>
                </a:ln>
                <a:solidFill>
                  <a:schemeClr val="tx1"/>
                </a:solidFill>
                <a:effectLst/>
                <a:latin typeface="Arial" panose="020B0604020202020204" pitchFamily="34" charset="0"/>
              </a:rPr>
              <a:t> Non-parametric – Makes predictions based on the local proximity of data points without assuming a specific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Arial" panose="020B0604020202020204" pitchFamily="34" charset="0"/>
              </a:rPr>
              <a:t>Naive Bayes:</a:t>
            </a:r>
            <a:r>
              <a:rPr kumimoji="0" lang="en-US" altLang="en-US" sz="2000" b="0" i="0" u="none" strike="noStrike" cap="none" normalizeH="0" baseline="0" dirty="0" smtClean="0">
                <a:ln>
                  <a:noFill/>
                </a:ln>
                <a:solidFill>
                  <a:schemeClr val="tx1"/>
                </a:solidFill>
                <a:effectLst/>
                <a:latin typeface="Arial" panose="020B0604020202020204" pitchFamily="34" charset="0"/>
              </a:rPr>
              <a:t> Parametric – Assumes a specific probabilistic model based on feature independence with a fixed number of parameters.</a:t>
            </a:r>
          </a:p>
        </p:txBody>
      </p:sp>
    </p:spTree>
    <p:extLst>
      <p:ext uri="{BB962C8B-B14F-4D97-AF65-F5344CB8AC3E}">
        <p14:creationId xmlns:p14="http://schemas.microsoft.com/office/powerpoint/2010/main" val="1031156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KNearestNeighbours</a:t>
            </a:r>
            <a:r>
              <a:rPr lang="en-US" dirty="0" smtClean="0"/>
              <a:t> (KNN)</a:t>
            </a:r>
            <a:endParaRPr lang="en-US" dirty="0"/>
          </a:p>
        </p:txBody>
      </p:sp>
    </p:spTree>
    <p:extLst>
      <p:ext uri="{BB962C8B-B14F-4D97-AF65-F5344CB8AC3E}">
        <p14:creationId xmlns:p14="http://schemas.microsoft.com/office/powerpoint/2010/main" val="312827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K-Nearest Neighbors (KNN) is a simple yet powerful </a:t>
            </a:r>
            <a:r>
              <a:rPr lang="en-US" b="1" dirty="0" smtClean="0"/>
              <a:t>supervised</a:t>
            </a:r>
            <a:r>
              <a:rPr lang="en-US" dirty="0" smtClean="0"/>
              <a:t> learning algorithm used for both </a:t>
            </a:r>
            <a:r>
              <a:rPr lang="en-US" b="1" dirty="0" smtClean="0"/>
              <a:t>classification</a:t>
            </a:r>
            <a:r>
              <a:rPr lang="en-US" dirty="0" smtClean="0"/>
              <a:t> and </a:t>
            </a:r>
            <a:r>
              <a:rPr lang="en-US" b="1" dirty="0" smtClean="0"/>
              <a:t>regression</a:t>
            </a:r>
            <a:r>
              <a:rPr lang="en-US" dirty="0" smtClean="0"/>
              <a:t> tasks. </a:t>
            </a:r>
          </a:p>
          <a:p>
            <a:r>
              <a:rPr lang="en-US" dirty="0" smtClean="0"/>
              <a:t>It operates on the principle that </a:t>
            </a:r>
            <a:r>
              <a:rPr lang="en-US" b="1" dirty="0" smtClean="0"/>
              <a:t>similar data points are likely to be close to each other in feature space</a:t>
            </a:r>
            <a:r>
              <a:rPr lang="en-US" dirty="0" smtClean="0"/>
              <a:t>. </a:t>
            </a:r>
          </a:p>
          <a:p>
            <a:pPr marL="0" indent="0">
              <a:buNone/>
            </a:pPr>
            <a:r>
              <a:rPr lang="en-US" b="1" dirty="0" smtClean="0"/>
              <a:t>What is K-Nearest Neighbors?</a:t>
            </a:r>
          </a:p>
          <a:p>
            <a:r>
              <a:rPr lang="en-US" b="1" dirty="0" smtClean="0"/>
              <a:t>Definition:</a:t>
            </a:r>
            <a:r>
              <a:rPr lang="en-US" dirty="0" smtClean="0"/>
              <a:t> KNN is a </a:t>
            </a:r>
            <a:r>
              <a:rPr lang="en-US" b="1" dirty="0" smtClean="0"/>
              <a:t>non-parametric</a:t>
            </a:r>
            <a:r>
              <a:rPr lang="en-US" dirty="0" smtClean="0"/>
              <a:t>, instance-based learning algorithm that </a:t>
            </a:r>
            <a:r>
              <a:rPr lang="en-US" b="1" dirty="0" smtClean="0"/>
              <a:t>classifies or predicts </a:t>
            </a:r>
            <a:r>
              <a:rPr lang="en-US" dirty="0" smtClean="0"/>
              <a:t>the </a:t>
            </a:r>
            <a:r>
              <a:rPr lang="en-US" b="1" dirty="0" smtClean="0"/>
              <a:t>value of a data point based on the values of its nearest neighbors </a:t>
            </a:r>
            <a:r>
              <a:rPr lang="en-US" dirty="0" smtClean="0"/>
              <a:t>in the feature space.</a:t>
            </a:r>
          </a:p>
          <a:p>
            <a:r>
              <a:rPr lang="en-US" b="1" dirty="0" smtClean="0"/>
              <a:t>Instance-Based Learning:</a:t>
            </a:r>
            <a:r>
              <a:rPr lang="en-US" dirty="0" smtClean="0"/>
              <a:t> </a:t>
            </a:r>
            <a:r>
              <a:rPr lang="en-US" i="1" dirty="0" smtClean="0"/>
              <a:t>The model does not explicitly learn a function from the training data but makes predictions based on the stored training examples.</a:t>
            </a:r>
          </a:p>
          <a:p>
            <a:endParaRPr lang="en-US" dirty="0"/>
          </a:p>
        </p:txBody>
      </p:sp>
    </p:spTree>
    <p:extLst>
      <p:ext uri="{BB962C8B-B14F-4D97-AF65-F5344CB8AC3E}">
        <p14:creationId xmlns:p14="http://schemas.microsoft.com/office/powerpoint/2010/main" val="93929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pic>
        <p:nvPicPr>
          <p:cNvPr id="4" name="Picture 3" descr="K-Nearest Neighbor(KNN) Algorithm for Machine Learning - Javatpoint">
            <a:extLst>
              <a:ext uri="{FF2B5EF4-FFF2-40B4-BE49-F238E27FC236}">
                <a16:creationId xmlns="" xmlns:a16="http://schemas.microsoft.com/office/drawing/2014/main" id="{BE7F6C93-148A-C656-42BC-AE411CBB6EED}"/>
              </a:ext>
            </a:extLst>
          </p:cNvPr>
          <p:cNvPicPr>
            <a:picLocks noChangeAspect="1"/>
          </p:cNvPicPr>
          <p:nvPr/>
        </p:nvPicPr>
        <p:blipFill>
          <a:blip r:embed="rId2"/>
          <a:stretch>
            <a:fillRect/>
          </a:stretch>
        </p:blipFill>
        <p:spPr>
          <a:xfrm>
            <a:off x="3163911" y="1487655"/>
            <a:ext cx="5867502" cy="4691036"/>
          </a:xfrm>
          <a:prstGeom prst="rect">
            <a:avLst/>
          </a:prstGeom>
        </p:spPr>
      </p:pic>
    </p:spTree>
    <p:extLst>
      <p:ext uri="{BB962C8B-B14F-4D97-AF65-F5344CB8AC3E}">
        <p14:creationId xmlns:p14="http://schemas.microsoft.com/office/powerpoint/2010/main" val="4030306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Key Terminology:</a:t>
            </a:r>
          </a:p>
          <a:p>
            <a:r>
              <a:rPr lang="en-US" b="1" dirty="0" smtClean="0"/>
              <a:t>K:</a:t>
            </a:r>
            <a:r>
              <a:rPr lang="en-US" dirty="0" smtClean="0"/>
              <a:t> The number of nearest neighbors to consider when making a prediction. It is a user-defined parameter.</a:t>
            </a:r>
          </a:p>
          <a:p>
            <a:r>
              <a:rPr lang="en-US" b="1" dirty="0" smtClean="0"/>
              <a:t>Distance Metric:</a:t>
            </a:r>
            <a:r>
              <a:rPr lang="en-US" dirty="0" smtClean="0"/>
              <a:t> The method used to calculate the distance between data points. Common distance metrics include Euclidean distance, Manhattan distance, and </a:t>
            </a:r>
            <a:r>
              <a:rPr lang="en-US" dirty="0" err="1" smtClean="0"/>
              <a:t>Minkowski</a:t>
            </a:r>
            <a:r>
              <a:rPr lang="en-US" dirty="0" smtClean="0"/>
              <a:t> distance.</a:t>
            </a:r>
          </a:p>
          <a:p>
            <a:r>
              <a:rPr lang="en-US" b="1" dirty="0" smtClean="0"/>
              <a:t>Neighbors:</a:t>
            </a:r>
            <a:r>
              <a:rPr lang="en-US" dirty="0" smtClean="0"/>
              <a:t> The K data points in the training set that are closest to a given test data point.</a:t>
            </a:r>
          </a:p>
          <a:p>
            <a:pPr marL="0" indent="0">
              <a:buNone/>
            </a:pPr>
            <a:endParaRPr lang="en-US" dirty="0"/>
          </a:p>
        </p:txBody>
      </p:sp>
    </p:spTree>
    <p:extLst>
      <p:ext uri="{BB962C8B-B14F-4D97-AF65-F5344CB8AC3E}">
        <p14:creationId xmlns:p14="http://schemas.microsoft.com/office/powerpoint/2010/main" val="57868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How KNN Works:</a:t>
            </a:r>
          </a:p>
          <a:p>
            <a:pPr>
              <a:buFont typeface="+mj-lt"/>
              <a:buAutoNum type="arabicPeriod"/>
            </a:pPr>
            <a:r>
              <a:rPr lang="en-US" b="1" dirty="0" smtClean="0"/>
              <a:t>Training Phase:</a:t>
            </a:r>
            <a:r>
              <a:rPr lang="en-US" dirty="0" smtClean="0"/>
              <a:t> </a:t>
            </a:r>
            <a:r>
              <a:rPr lang="en-US" i="1" dirty="0" smtClean="0"/>
              <a:t>Store all training examples in memory</a:t>
            </a:r>
            <a:r>
              <a:rPr lang="en-US" dirty="0" smtClean="0"/>
              <a:t>. There is no explicit training phase as KNN is a </a:t>
            </a:r>
            <a:r>
              <a:rPr lang="en-US" b="1" dirty="0" smtClean="0"/>
              <a:t>lazy learner</a:t>
            </a:r>
            <a:r>
              <a:rPr lang="en-US" dirty="0" smtClean="0"/>
              <a:t>.</a:t>
            </a:r>
          </a:p>
          <a:p>
            <a:pPr>
              <a:buFont typeface="+mj-lt"/>
              <a:buAutoNum type="arabicPeriod"/>
            </a:pPr>
            <a:r>
              <a:rPr lang="en-US" b="1" dirty="0" smtClean="0"/>
              <a:t>Prediction Phase:</a:t>
            </a:r>
            <a:endParaRPr lang="en-US" dirty="0" smtClean="0"/>
          </a:p>
          <a:p>
            <a:pPr marL="742950" lvl="1" indent="-285750">
              <a:buFont typeface="+mj-lt"/>
              <a:buAutoNum type="arabicPeriod"/>
            </a:pPr>
            <a:r>
              <a:rPr lang="en-US" b="1" dirty="0" smtClean="0"/>
              <a:t>For Classification:</a:t>
            </a:r>
            <a:endParaRPr lang="en-US" dirty="0" smtClean="0"/>
          </a:p>
          <a:p>
            <a:pPr lvl="2">
              <a:buFont typeface="+mj-lt"/>
              <a:buAutoNum type="arabicPeriod"/>
            </a:pPr>
            <a:r>
              <a:rPr lang="en-US" dirty="0" smtClean="0"/>
              <a:t>Find the K nearest neighbors to the test point using a chosen distance metric.</a:t>
            </a:r>
          </a:p>
          <a:p>
            <a:pPr lvl="2">
              <a:buFont typeface="+mj-lt"/>
              <a:buAutoNum type="arabicPeriod"/>
            </a:pPr>
            <a:r>
              <a:rPr lang="en-US" dirty="0" smtClean="0"/>
              <a:t>Assign the class label that is most common among these K neighbors (majority voting).</a:t>
            </a:r>
          </a:p>
          <a:p>
            <a:pPr marL="742950" lvl="1" indent="-285750">
              <a:buFont typeface="+mj-lt"/>
              <a:buAutoNum type="arabicPeriod"/>
            </a:pPr>
            <a:r>
              <a:rPr lang="en-US" b="1" dirty="0" smtClean="0"/>
              <a:t>For Regression:</a:t>
            </a:r>
            <a:endParaRPr lang="en-US" dirty="0" smtClean="0"/>
          </a:p>
          <a:p>
            <a:pPr lvl="2">
              <a:buFont typeface="+mj-lt"/>
              <a:buAutoNum type="arabicPeriod"/>
            </a:pPr>
            <a:r>
              <a:rPr lang="en-US" dirty="0" smtClean="0"/>
              <a:t>Find the K nearest neighbors to the test point.</a:t>
            </a:r>
          </a:p>
          <a:p>
            <a:pPr lvl="2">
              <a:buFont typeface="+mj-lt"/>
              <a:buAutoNum type="arabicPeriod"/>
            </a:pPr>
            <a:r>
              <a:rPr lang="en-US" dirty="0" smtClean="0"/>
              <a:t>Predict the value as the average (or weighted average) of the values of these K neighbors.</a:t>
            </a:r>
          </a:p>
          <a:p>
            <a:endParaRPr lang="en-US" dirty="0"/>
          </a:p>
        </p:txBody>
      </p:sp>
    </p:spTree>
    <p:extLst>
      <p:ext uri="{BB962C8B-B14F-4D97-AF65-F5344CB8AC3E}">
        <p14:creationId xmlns:p14="http://schemas.microsoft.com/office/powerpoint/2010/main" val="267143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Definition:</a:t>
            </a:r>
            <a:r>
              <a:rPr lang="en-US" dirty="0" smtClean="0"/>
              <a:t> Support Vector Machine (SVM) is a </a:t>
            </a:r>
            <a:r>
              <a:rPr lang="en-US" b="1" dirty="0" smtClean="0"/>
              <a:t>supervised learning algorithm </a:t>
            </a:r>
            <a:r>
              <a:rPr lang="en-US" dirty="0" smtClean="0"/>
              <a:t>that finds the </a:t>
            </a:r>
            <a:r>
              <a:rPr lang="en-US" b="1" dirty="0" smtClean="0"/>
              <a:t>hyperplane</a:t>
            </a:r>
            <a:r>
              <a:rPr lang="en-US" dirty="0" smtClean="0"/>
              <a:t> which best </a:t>
            </a:r>
            <a:r>
              <a:rPr lang="en-US" b="1" dirty="0" smtClean="0"/>
              <a:t>separates the data into different classes</a:t>
            </a:r>
            <a:r>
              <a:rPr lang="en-US" dirty="0" smtClean="0"/>
              <a:t>.</a:t>
            </a:r>
          </a:p>
          <a:p>
            <a:pPr marL="0" indent="0">
              <a:buNone/>
            </a:pPr>
            <a:r>
              <a:rPr lang="en-US" dirty="0" smtClean="0"/>
              <a:t>It can both be used for </a:t>
            </a:r>
            <a:r>
              <a:rPr lang="en-US" b="1" dirty="0" smtClean="0"/>
              <a:t>classification</a:t>
            </a:r>
            <a:r>
              <a:rPr lang="en-US" dirty="0" smtClean="0"/>
              <a:t> or </a:t>
            </a:r>
            <a:r>
              <a:rPr lang="en-US" b="1" dirty="0" smtClean="0"/>
              <a:t>regression</a:t>
            </a:r>
            <a:r>
              <a:rPr lang="en-US" dirty="0" smtClean="0"/>
              <a:t>.</a:t>
            </a:r>
          </a:p>
          <a:p>
            <a:pPr marL="0" indent="0">
              <a:buNone/>
            </a:pPr>
            <a:endParaRPr lang="en-US" dirty="0" smtClean="0"/>
          </a:p>
          <a:p>
            <a:pPr marL="0" indent="0">
              <a:buNone/>
            </a:pPr>
            <a:r>
              <a:rPr lang="en-US" b="1" dirty="0" smtClean="0"/>
              <a:t>Objective:</a:t>
            </a:r>
            <a:r>
              <a:rPr lang="en-US" dirty="0" smtClean="0"/>
              <a:t> To </a:t>
            </a:r>
            <a:r>
              <a:rPr lang="en-US" b="1" dirty="0" smtClean="0"/>
              <a:t>maximize the margin</a:t>
            </a:r>
            <a:r>
              <a:rPr lang="en-US" dirty="0" smtClean="0"/>
              <a:t> between the data points of different classes.</a:t>
            </a:r>
          </a:p>
          <a:p>
            <a:pPr marL="0" indent="0">
              <a:buNone/>
            </a:pPr>
            <a:endParaRPr lang="en-US" dirty="0"/>
          </a:p>
        </p:txBody>
      </p:sp>
    </p:spTree>
    <p:extLst>
      <p:ext uri="{BB962C8B-B14F-4D97-AF65-F5344CB8AC3E}">
        <p14:creationId xmlns:p14="http://schemas.microsoft.com/office/powerpoint/2010/main" val="67080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3500" y="6101120"/>
            <a:ext cx="2026112" cy="571630"/>
          </a:xfrm>
          <a:prstGeom prst="rect">
            <a:avLst/>
          </a:prstGeom>
        </p:spPr>
      </p:pic>
      <p:sp>
        <p:nvSpPr>
          <p:cNvPr id="5" name="object 2">
            <a:extLst>
              <a:ext uri="{FF2B5EF4-FFF2-40B4-BE49-F238E27FC236}">
                <a16:creationId xmlns="" xmlns:a16="http://schemas.microsoft.com/office/drawing/2014/main" id="{9D03BB2D-CD52-503A-B59A-F9D3014F1AB4}"/>
              </a:ext>
            </a:extLst>
          </p:cNvPr>
          <p:cNvSpPr txBox="1">
            <a:spLocks/>
          </p:cNvSpPr>
          <p:nvPr/>
        </p:nvSpPr>
        <p:spPr>
          <a:xfrm>
            <a:off x="3192934" y="344835"/>
            <a:ext cx="5803140" cy="63914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en-IN" b="1" spc="-30" dirty="0">
                <a:solidFill>
                  <a:schemeClr val="accent1">
                    <a:lumMod val="50000"/>
                  </a:schemeClr>
                </a:solidFill>
                <a:latin typeface="Nunito"/>
                <a:cs typeface="Times New Roman"/>
              </a:rPr>
              <a:t>KNN Algorithm Steps</a:t>
            </a:r>
            <a:endParaRPr lang="en-US" b="1" spc="-30" dirty="0">
              <a:solidFill>
                <a:schemeClr val="accent1">
                  <a:lumMod val="50000"/>
                </a:schemeClr>
              </a:solidFill>
              <a:latin typeface="Nunito"/>
              <a:cs typeface="Times New Roman"/>
            </a:endParaRPr>
          </a:p>
        </p:txBody>
      </p:sp>
      <p:sp>
        <p:nvSpPr>
          <p:cNvPr id="2" name="TextBox 1">
            <a:extLst>
              <a:ext uri="{FF2B5EF4-FFF2-40B4-BE49-F238E27FC236}">
                <a16:creationId xmlns="" xmlns:a16="http://schemas.microsoft.com/office/drawing/2014/main" id="{9369E7FC-C511-3B11-2526-03CCD947A79D}"/>
              </a:ext>
            </a:extLst>
          </p:cNvPr>
          <p:cNvSpPr txBox="1"/>
          <p:nvPr/>
        </p:nvSpPr>
        <p:spPr>
          <a:xfrm>
            <a:off x="620643" y="1193431"/>
            <a:ext cx="11079552" cy="51226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AutoNum type="arabicPeriod"/>
            </a:pPr>
            <a:r>
              <a:rPr lang="en-US" sz="2200" b="1">
                <a:solidFill>
                  <a:srgbClr val="374151"/>
                </a:solidFill>
                <a:latin typeface="Nunito"/>
              </a:rPr>
              <a:t>Select the Number of Neighbors (k)</a:t>
            </a:r>
            <a:r>
              <a:rPr lang="en-US" sz="2200">
                <a:solidFill>
                  <a:srgbClr val="374151"/>
                </a:solidFill>
                <a:latin typeface="Nunito"/>
              </a:rPr>
              <a:t>: Choose the value of k, the number of nearest neighbors to consider.</a:t>
            </a:r>
            <a:endParaRPr lang="en-US">
              <a:ea typeface="Calibri" panose="020F0502020204030204"/>
              <a:cs typeface="Calibri" panose="020F0502020204030204"/>
            </a:endParaRPr>
          </a:p>
          <a:p>
            <a:pPr marL="457200" indent="-457200">
              <a:lnSpc>
                <a:spcPct val="150000"/>
              </a:lnSpc>
              <a:buAutoNum type="arabicPeriod"/>
            </a:pPr>
            <a:r>
              <a:rPr lang="en-US" sz="2200" b="1">
                <a:solidFill>
                  <a:srgbClr val="374151"/>
                </a:solidFill>
                <a:latin typeface="Nunito"/>
              </a:rPr>
              <a:t>Calculate Distances</a:t>
            </a:r>
            <a:r>
              <a:rPr lang="en-US" sz="2200">
                <a:solidFill>
                  <a:srgbClr val="374151"/>
                </a:solidFill>
                <a:latin typeface="Nunito"/>
              </a:rPr>
              <a:t>: Compute the distance between the data point to classify and all other data points.</a:t>
            </a:r>
          </a:p>
          <a:p>
            <a:pPr marL="457200" indent="-457200">
              <a:lnSpc>
                <a:spcPct val="150000"/>
              </a:lnSpc>
              <a:buAutoNum type="arabicPeriod"/>
            </a:pPr>
            <a:r>
              <a:rPr lang="en-US" sz="2200" b="1">
                <a:solidFill>
                  <a:srgbClr val="374151"/>
                </a:solidFill>
                <a:latin typeface="Nunito"/>
              </a:rPr>
              <a:t>Identify Nearest Neighbors</a:t>
            </a:r>
            <a:r>
              <a:rPr lang="en-US" sz="2200">
                <a:solidFill>
                  <a:srgbClr val="374151"/>
                </a:solidFill>
                <a:latin typeface="Nunito"/>
              </a:rPr>
              <a:t>: Choose the k data points with the shortest distances as the nearest neighbors.</a:t>
            </a:r>
          </a:p>
          <a:p>
            <a:pPr marL="457200" indent="-457200">
              <a:lnSpc>
                <a:spcPct val="150000"/>
              </a:lnSpc>
              <a:buAutoNum type="arabicPeriod"/>
            </a:pPr>
            <a:r>
              <a:rPr lang="en-US" sz="2200" b="1">
                <a:solidFill>
                  <a:srgbClr val="374151"/>
                </a:solidFill>
                <a:latin typeface="Nunito"/>
              </a:rPr>
              <a:t>Majority Voting (Classification)</a:t>
            </a:r>
            <a:r>
              <a:rPr lang="en-US" sz="2200">
                <a:solidFill>
                  <a:srgbClr val="374151"/>
                </a:solidFill>
                <a:latin typeface="Nunito"/>
              </a:rPr>
              <a:t>: In classification, predict the class based on the majority class of the nearest neighbors.</a:t>
            </a:r>
          </a:p>
          <a:p>
            <a:pPr marL="457200" indent="-457200">
              <a:lnSpc>
                <a:spcPct val="150000"/>
              </a:lnSpc>
              <a:buAutoNum type="arabicPeriod"/>
            </a:pPr>
            <a:r>
              <a:rPr lang="en-US" sz="2200" b="1">
                <a:solidFill>
                  <a:srgbClr val="374151"/>
                </a:solidFill>
                <a:latin typeface="Nunito"/>
              </a:rPr>
              <a:t>Average (Regression)</a:t>
            </a:r>
            <a:r>
              <a:rPr lang="en-US" sz="2200">
                <a:solidFill>
                  <a:srgbClr val="374151"/>
                </a:solidFill>
                <a:latin typeface="Nunito"/>
              </a:rPr>
              <a:t>: In regression, predict the target value by averaging the values of the nearest neighbors.</a:t>
            </a:r>
          </a:p>
        </p:txBody>
      </p:sp>
    </p:spTree>
    <p:extLst>
      <p:ext uri="{BB962C8B-B14F-4D97-AF65-F5344CB8AC3E}">
        <p14:creationId xmlns:p14="http://schemas.microsoft.com/office/powerpoint/2010/main" val="358450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3500" y="6101120"/>
            <a:ext cx="2026112" cy="571630"/>
          </a:xfrm>
          <a:prstGeom prst="rect">
            <a:avLst/>
          </a:prstGeom>
        </p:spPr>
      </p:pic>
      <p:sp>
        <p:nvSpPr>
          <p:cNvPr id="5" name="object 2">
            <a:extLst>
              <a:ext uri="{FF2B5EF4-FFF2-40B4-BE49-F238E27FC236}">
                <a16:creationId xmlns="" xmlns:a16="http://schemas.microsoft.com/office/drawing/2014/main" id="{9D03BB2D-CD52-503A-B59A-F9D3014F1AB4}"/>
              </a:ext>
            </a:extLst>
          </p:cNvPr>
          <p:cNvSpPr txBox="1">
            <a:spLocks/>
          </p:cNvSpPr>
          <p:nvPr/>
        </p:nvSpPr>
        <p:spPr>
          <a:xfrm>
            <a:off x="3802534" y="457725"/>
            <a:ext cx="4583940" cy="63914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en-IN" b="1" spc="-30" dirty="0">
                <a:solidFill>
                  <a:schemeClr val="accent1">
                    <a:lumMod val="50000"/>
                  </a:schemeClr>
                </a:solidFill>
                <a:latin typeface="Nunito"/>
                <a:cs typeface="Times New Roman"/>
              </a:rPr>
              <a:t>Distance Metrics</a:t>
            </a:r>
            <a:endParaRPr lang="en-US" dirty="0"/>
          </a:p>
        </p:txBody>
      </p:sp>
      <p:sp>
        <p:nvSpPr>
          <p:cNvPr id="3" name="TextBox 2">
            <a:extLst>
              <a:ext uri="{FF2B5EF4-FFF2-40B4-BE49-F238E27FC236}">
                <a16:creationId xmlns="" xmlns:a16="http://schemas.microsoft.com/office/drawing/2014/main" id="{4EFE665D-E9AD-0526-40EA-39C409DC96C5}"/>
              </a:ext>
            </a:extLst>
          </p:cNvPr>
          <p:cNvSpPr txBox="1"/>
          <p:nvPr/>
        </p:nvSpPr>
        <p:spPr>
          <a:xfrm>
            <a:off x="967409" y="1610139"/>
            <a:ext cx="8537345" cy="4112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en-US" sz="2200" b="1" dirty="0">
                <a:solidFill>
                  <a:srgbClr val="374151"/>
                </a:solidFill>
                <a:latin typeface="Nunito"/>
              </a:rPr>
              <a:t>Measure Similarity</a:t>
            </a:r>
            <a:r>
              <a:rPr lang="en-US" sz="2200" dirty="0">
                <a:solidFill>
                  <a:srgbClr val="374151"/>
                </a:solidFill>
                <a:latin typeface="Nunito"/>
              </a:rPr>
              <a:t>: Quantify the dissimilarity between data points.</a:t>
            </a:r>
            <a:endParaRPr lang="en-US" sz="2200">
              <a:latin typeface="Nunito"/>
              <a:ea typeface="Calibri" panose="020F0502020204030204"/>
              <a:cs typeface="Calibri" panose="020F0502020204030204"/>
            </a:endParaRPr>
          </a:p>
          <a:p>
            <a:pPr marL="342900" indent="-342900">
              <a:lnSpc>
                <a:spcPct val="150000"/>
              </a:lnSpc>
              <a:buAutoNum type="arabicPeriod"/>
            </a:pPr>
            <a:r>
              <a:rPr lang="en-US" sz="2200" b="1" dirty="0">
                <a:solidFill>
                  <a:srgbClr val="374151"/>
                </a:solidFill>
                <a:latin typeface="Nunito"/>
              </a:rPr>
              <a:t>Euclidean Distance</a:t>
            </a:r>
            <a:r>
              <a:rPr lang="en-US" sz="2200" dirty="0">
                <a:solidFill>
                  <a:srgbClr val="374151"/>
                </a:solidFill>
                <a:latin typeface="Nunito"/>
              </a:rPr>
              <a:t>: Straight-line distance in space.</a:t>
            </a:r>
          </a:p>
          <a:p>
            <a:pPr marL="342900" indent="-342900">
              <a:lnSpc>
                <a:spcPct val="150000"/>
              </a:lnSpc>
              <a:buAutoNum type="arabicPeriod"/>
            </a:pPr>
            <a:r>
              <a:rPr lang="en-US" sz="2200" b="1" dirty="0">
                <a:solidFill>
                  <a:srgbClr val="374151"/>
                </a:solidFill>
                <a:latin typeface="Nunito"/>
              </a:rPr>
              <a:t>Manhattan Distance</a:t>
            </a:r>
            <a:r>
              <a:rPr lang="en-US" sz="2200" dirty="0">
                <a:solidFill>
                  <a:srgbClr val="374151"/>
                </a:solidFill>
                <a:latin typeface="Nunito"/>
              </a:rPr>
              <a:t>: Sum of absolute differences.</a:t>
            </a:r>
          </a:p>
          <a:p>
            <a:pPr marL="342900" indent="-342900">
              <a:lnSpc>
                <a:spcPct val="150000"/>
              </a:lnSpc>
              <a:buAutoNum type="arabicPeriod"/>
            </a:pPr>
            <a:r>
              <a:rPr lang="en-US" sz="2200" b="1" dirty="0">
                <a:solidFill>
                  <a:srgbClr val="374151"/>
                </a:solidFill>
                <a:latin typeface="Nunito"/>
              </a:rPr>
              <a:t>Minkowski Distance</a:t>
            </a:r>
            <a:r>
              <a:rPr lang="en-US" sz="2200" dirty="0">
                <a:solidFill>
                  <a:srgbClr val="374151"/>
                </a:solidFill>
                <a:latin typeface="Nunito"/>
              </a:rPr>
              <a:t>: Generalized metric based on parameter p.</a:t>
            </a:r>
          </a:p>
          <a:p>
            <a:pPr marL="342900" indent="-342900">
              <a:lnSpc>
                <a:spcPct val="150000"/>
              </a:lnSpc>
              <a:buAutoNum type="arabicPeriod"/>
            </a:pPr>
            <a:endParaRPr lang="en-US" sz="2200" dirty="0">
              <a:solidFill>
                <a:srgbClr val="374151"/>
              </a:solidFill>
              <a:latin typeface="Nunito"/>
            </a:endParaRPr>
          </a:p>
          <a:p>
            <a:pPr>
              <a:lnSpc>
                <a:spcPct val="150000"/>
              </a:lnSpc>
            </a:pPr>
            <a:r>
              <a:rPr lang="en-US" sz="2200" dirty="0">
                <a:solidFill>
                  <a:srgbClr val="374151"/>
                </a:solidFill>
                <a:latin typeface="Nunito"/>
              </a:rPr>
              <a:t>Distance metrics gauge data similarity and are essential for clustering and classification algorithms.</a:t>
            </a:r>
          </a:p>
        </p:txBody>
      </p:sp>
    </p:spTree>
    <p:extLst>
      <p:ext uri="{BB962C8B-B14F-4D97-AF65-F5344CB8AC3E}">
        <p14:creationId xmlns:p14="http://schemas.microsoft.com/office/powerpoint/2010/main" val="364008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3500" y="6101120"/>
            <a:ext cx="2026112" cy="571630"/>
          </a:xfrm>
          <a:prstGeom prst="rect">
            <a:avLst/>
          </a:prstGeom>
        </p:spPr>
      </p:pic>
      <p:sp>
        <p:nvSpPr>
          <p:cNvPr id="5" name="object 2">
            <a:extLst>
              <a:ext uri="{FF2B5EF4-FFF2-40B4-BE49-F238E27FC236}">
                <a16:creationId xmlns="" xmlns:a16="http://schemas.microsoft.com/office/drawing/2014/main" id="{9D03BB2D-CD52-503A-B59A-F9D3014F1AB4}"/>
              </a:ext>
            </a:extLst>
          </p:cNvPr>
          <p:cNvSpPr txBox="1">
            <a:spLocks/>
          </p:cNvSpPr>
          <p:nvPr/>
        </p:nvSpPr>
        <p:spPr>
          <a:xfrm>
            <a:off x="2938934" y="234769"/>
            <a:ext cx="6311140" cy="63914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en-IN" b="1" spc="-30" dirty="0">
                <a:solidFill>
                  <a:schemeClr val="accent1">
                    <a:lumMod val="50000"/>
                  </a:schemeClr>
                </a:solidFill>
                <a:latin typeface="Nunito"/>
                <a:cs typeface="Times New Roman"/>
              </a:rPr>
              <a:t>Selecting the Value of K</a:t>
            </a:r>
            <a:endParaRPr lang="en-US" b="1" spc="-30" dirty="0">
              <a:solidFill>
                <a:schemeClr val="accent1">
                  <a:lumMod val="50000"/>
                </a:schemeClr>
              </a:solidFill>
              <a:latin typeface="Nunito"/>
              <a:cs typeface="Times New Roman"/>
            </a:endParaRPr>
          </a:p>
        </p:txBody>
      </p:sp>
      <p:sp>
        <p:nvSpPr>
          <p:cNvPr id="3" name="TextBox 2">
            <a:extLst>
              <a:ext uri="{FF2B5EF4-FFF2-40B4-BE49-F238E27FC236}">
                <a16:creationId xmlns="" xmlns:a16="http://schemas.microsoft.com/office/drawing/2014/main" id="{E832CDC4-B013-E762-FAD3-AEFC2E2B1BB2}"/>
              </a:ext>
            </a:extLst>
          </p:cNvPr>
          <p:cNvSpPr txBox="1"/>
          <p:nvPr/>
        </p:nvSpPr>
        <p:spPr>
          <a:xfrm>
            <a:off x="817218" y="1270246"/>
            <a:ext cx="1055903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374151"/>
                </a:solidFill>
                <a:latin typeface="Nunito"/>
              </a:rPr>
              <a:t>The number of nearest neighbors (K) is crucial.</a:t>
            </a:r>
            <a:endParaRPr lang="en-US" sz="2200" dirty="0">
              <a:latin typeface="Nunito"/>
              <a:ea typeface="Calibri" panose="020F0502020204030204"/>
              <a:cs typeface="Calibri" panose="020F0502020204030204"/>
            </a:endParaRPr>
          </a:p>
          <a:p>
            <a:endParaRPr lang="en-US" sz="2200" dirty="0">
              <a:solidFill>
                <a:srgbClr val="374151"/>
              </a:solidFill>
              <a:latin typeface="Nunito"/>
            </a:endParaRPr>
          </a:p>
          <a:p>
            <a:r>
              <a:rPr lang="en-US" sz="2200" b="1" dirty="0">
                <a:solidFill>
                  <a:srgbClr val="374151"/>
                </a:solidFill>
                <a:latin typeface="Nunito"/>
              </a:rPr>
              <a:t>Small K</a:t>
            </a:r>
            <a:r>
              <a:rPr lang="en-US" sz="2200" dirty="0">
                <a:solidFill>
                  <a:srgbClr val="374151"/>
                </a:solidFill>
                <a:latin typeface="Nunito"/>
              </a:rPr>
              <a:t>:</a:t>
            </a:r>
          </a:p>
          <a:p>
            <a:pPr marL="742950" lvl="2" indent="-285750">
              <a:buFont typeface="Arial"/>
              <a:buChar char="•"/>
            </a:pPr>
            <a:r>
              <a:rPr lang="en-US" sz="2200" dirty="0">
                <a:solidFill>
                  <a:srgbClr val="374151"/>
                </a:solidFill>
                <a:latin typeface="Nunito"/>
              </a:rPr>
              <a:t>Low bias, high variance.</a:t>
            </a:r>
          </a:p>
          <a:p>
            <a:pPr marL="742950" lvl="2" indent="-285750">
              <a:buFont typeface="Arial"/>
              <a:buChar char="•"/>
            </a:pPr>
            <a:r>
              <a:rPr lang="en-US" sz="2200" dirty="0">
                <a:solidFill>
                  <a:srgbClr val="374151"/>
                </a:solidFill>
                <a:latin typeface="Nunito"/>
              </a:rPr>
              <a:t>Prone to overfitting.</a:t>
            </a:r>
          </a:p>
          <a:p>
            <a:r>
              <a:rPr lang="en-US" sz="2200" b="1" dirty="0">
                <a:solidFill>
                  <a:srgbClr val="374151"/>
                </a:solidFill>
                <a:latin typeface="Nunito"/>
              </a:rPr>
              <a:t>Large K</a:t>
            </a:r>
            <a:r>
              <a:rPr lang="en-US" sz="2200" dirty="0">
                <a:solidFill>
                  <a:srgbClr val="374151"/>
                </a:solidFill>
                <a:latin typeface="Nunito"/>
              </a:rPr>
              <a:t>:</a:t>
            </a:r>
          </a:p>
          <a:p>
            <a:pPr marL="742950" lvl="2" indent="-285750">
              <a:buFont typeface="Arial"/>
              <a:buChar char="•"/>
            </a:pPr>
            <a:r>
              <a:rPr lang="en-US" sz="2200" dirty="0">
                <a:solidFill>
                  <a:srgbClr val="374151"/>
                </a:solidFill>
                <a:latin typeface="Nunito"/>
              </a:rPr>
              <a:t>High bias, low variance.</a:t>
            </a:r>
          </a:p>
          <a:p>
            <a:pPr marL="742950" lvl="2" indent="-285750">
              <a:buFont typeface="Arial"/>
              <a:buChar char="•"/>
            </a:pPr>
            <a:r>
              <a:rPr lang="en-US" sz="2200" dirty="0">
                <a:solidFill>
                  <a:srgbClr val="374151"/>
                </a:solidFill>
                <a:latin typeface="Nunito"/>
              </a:rPr>
              <a:t>Smoother but may underfit.</a:t>
            </a:r>
          </a:p>
          <a:p>
            <a:pPr marL="742950" lvl="2" indent="-285750">
              <a:buFont typeface="Arial"/>
              <a:buChar char="•"/>
            </a:pPr>
            <a:endParaRPr lang="en-US" sz="2200" dirty="0">
              <a:solidFill>
                <a:srgbClr val="374151"/>
              </a:solidFill>
              <a:latin typeface="Nunito"/>
            </a:endParaRPr>
          </a:p>
          <a:p>
            <a:r>
              <a:rPr lang="en-US" sz="2200" b="1" dirty="0">
                <a:solidFill>
                  <a:srgbClr val="374151"/>
                </a:solidFill>
                <a:latin typeface="Nunito"/>
              </a:rPr>
              <a:t>Optimal K</a:t>
            </a:r>
            <a:r>
              <a:rPr lang="en-US" sz="2200" dirty="0">
                <a:solidFill>
                  <a:srgbClr val="374151"/>
                </a:solidFill>
                <a:latin typeface="Nunito"/>
              </a:rPr>
              <a:t>: Found through cross-validation.</a:t>
            </a:r>
          </a:p>
          <a:p>
            <a:endParaRPr lang="en-US" sz="2200" dirty="0">
              <a:solidFill>
                <a:srgbClr val="374151"/>
              </a:solidFill>
              <a:latin typeface="Nunito"/>
            </a:endParaRPr>
          </a:p>
          <a:p>
            <a:r>
              <a:rPr lang="en-US" sz="2200" b="1" dirty="0">
                <a:solidFill>
                  <a:srgbClr val="374151"/>
                </a:solidFill>
                <a:latin typeface="Nunito"/>
              </a:rPr>
              <a:t>Impact</a:t>
            </a:r>
            <a:r>
              <a:rPr lang="en-US" sz="2200" dirty="0">
                <a:solidFill>
                  <a:srgbClr val="374151"/>
                </a:solidFill>
                <a:latin typeface="Nunito"/>
              </a:rPr>
              <a:t>: K affects bias and variance.</a:t>
            </a:r>
          </a:p>
          <a:p>
            <a:endParaRPr lang="en-US" sz="2200" dirty="0">
              <a:solidFill>
                <a:srgbClr val="374151"/>
              </a:solidFill>
              <a:latin typeface="Nunito"/>
            </a:endParaRPr>
          </a:p>
          <a:p>
            <a:r>
              <a:rPr lang="en-US" sz="2200" b="1" dirty="0">
                <a:solidFill>
                  <a:srgbClr val="374151"/>
                </a:solidFill>
                <a:latin typeface="Nunito"/>
              </a:rPr>
              <a:t>Trade-offs</a:t>
            </a:r>
            <a:r>
              <a:rPr lang="en-US" sz="2200" dirty="0">
                <a:solidFill>
                  <a:srgbClr val="374151"/>
                </a:solidFill>
                <a:latin typeface="Nunito"/>
              </a:rPr>
              <a:t>: Balance is needed for a well-generalized model.</a:t>
            </a:r>
          </a:p>
        </p:txBody>
      </p:sp>
    </p:spTree>
    <p:extLst>
      <p:ext uri="{BB962C8B-B14F-4D97-AF65-F5344CB8AC3E}">
        <p14:creationId xmlns:p14="http://schemas.microsoft.com/office/powerpoint/2010/main" val="83069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Tree>
    <p:extLst>
      <p:ext uri="{BB962C8B-B14F-4D97-AF65-F5344CB8AC3E}">
        <p14:creationId xmlns:p14="http://schemas.microsoft.com/office/powerpoint/2010/main" val="3835806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p:txBody>
          <a:bodyPr/>
          <a:lstStyle/>
          <a:p>
            <a:pPr marL="0" lvl="0" indent="0">
              <a:buNone/>
            </a:pPr>
            <a:r>
              <a:rPr lang="en-US" sz="2400" b="1" dirty="0">
                <a:solidFill>
                  <a:prstClr val="black"/>
                </a:solidFill>
              </a:rPr>
              <a:t>Terminology:</a:t>
            </a:r>
          </a:p>
          <a:p>
            <a:pPr lvl="0"/>
            <a:r>
              <a:rPr lang="en-US" sz="2400" b="1" dirty="0">
                <a:solidFill>
                  <a:prstClr val="black"/>
                </a:solidFill>
              </a:rPr>
              <a:t>Hyperplane:</a:t>
            </a:r>
            <a:r>
              <a:rPr lang="en-US" sz="2400" dirty="0">
                <a:solidFill>
                  <a:prstClr val="black"/>
                </a:solidFill>
              </a:rPr>
              <a:t> A decision boundary that separates data points of one class from another.</a:t>
            </a:r>
          </a:p>
          <a:p>
            <a:pPr lvl="0"/>
            <a:r>
              <a:rPr lang="en-US" sz="2400" b="1" dirty="0">
                <a:solidFill>
                  <a:prstClr val="black"/>
                </a:solidFill>
              </a:rPr>
              <a:t>Margin:</a:t>
            </a:r>
            <a:r>
              <a:rPr lang="en-US" sz="2400" dirty="0">
                <a:solidFill>
                  <a:prstClr val="black"/>
                </a:solidFill>
              </a:rPr>
              <a:t> The distance between the hyperplane and the closest data points from each class.</a:t>
            </a:r>
          </a:p>
          <a:p>
            <a:pPr lvl="0"/>
            <a:r>
              <a:rPr lang="en-US" sz="2400" b="1" dirty="0">
                <a:solidFill>
                  <a:prstClr val="black"/>
                </a:solidFill>
              </a:rPr>
              <a:t>Support Vectors:</a:t>
            </a:r>
            <a:r>
              <a:rPr lang="en-US" sz="2400" dirty="0">
                <a:solidFill>
                  <a:prstClr val="black"/>
                </a:solidFill>
              </a:rPr>
              <a:t> Data points that lie closest to the hyperplane and influence its position and orientation.</a:t>
            </a:r>
          </a:p>
          <a:p>
            <a:pPr marL="0" indent="0">
              <a:buNone/>
            </a:pPr>
            <a:endParaRPr lang="en-US" dirty="0"/>
          </a:p>
        </p:txBody>
      </p:sp>
    </p:spTree>
    <p:extLst>
      <p:ext uri="{BB962C8B-B14F-4D97-AF65-F5344CB8AC3E}">
        <p14:creationId xmlns:p14="http://schemas.microsoft.com/office/powerpoint/2010/main" val="232558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 in SVM</a:t>
            </a:r>
            <a:endParaRPr lang="en-US" dirty="0"/>
          </a:p>
        </p:txBody>
      </p:sp>
      <p:pic>
        <p:nvPicPr>
          <p:cNvPr id="4" name="Picture 3" descr="Guide on Support Vector Machine (SVM) Algorithm">
            <a:extLst>
              <a:ext uri="{FF2B5EF4-FFF2-40B4-BE49-F238E27FC236}">
                <a16:creationId xmlns="" xmlns:a16="http://schemas.microsoft.com/office/drawing/2014/main" id="{39C330ED-4092-CF4F-463C-7D284EDDFA2D}"/>
              </a:ext>
            </a:extLst>
          </p:cNvPr>
          <p:cNvPicPr>
            <a:picLocks noChangeAspect="1"/>
          </p:cNvPicPr>
          <p:nvPr/>
        </p:nvPicPr>
        <p:blipFill>
          <a:blip r:embed="rId2"/>
          <a:stretch>
            <a:fillRect/>
          </a:stretch>
        </p:blipFill>
        <p:spPr>
          <a:xfrm>
            <a:off x="2123955" y="1330124"/>
            <a:ext cx="6659827" cy="5434509"/>
          </a:xfrm>
          <a:prstGeom prst="rect">
            <a:avLst/>
          </a:prstGeom>
        </p:spPr>
      </p:pic>
    </p:spTree>
    <p:extLst>
      <p:ext uri="{BB962C8B-B14F-4D97-AF65-F5344CB8AC3E}">
        <p14:creationId xmlns:p14="http://schemas.microsoft.com/office/powerpoint/2010/main" val="2700326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SVC Model</a:t>
            </a:r>
            <a:endParaRPr lang="en-US" dirty="0"/>
          </a:p>
        </p:txBody>
      </p:sp>
      <p:sp>
        <p:nvSpPr>
          <p:cNvPr id="3" name="Content Placeholder 2"/>
          <p:cNvSpPr>
            <a:spLocks noGrp="1"/>
          </p:cNvSpPr>
          <p:nvPr>
            <p:ph idx="1"/>
          </p:nvPr>
        </p:nvSpPr>
        <p:spPr/>
        <p:txBody>
          <a:bodyPr/>
          <a:lstStyle/>
          <a:p>
            <a:r>
              <a:rPr lang="en-US" dirty="0" smtClean="0"/>
              <a:t>When the data is </a:t>
            </a:r>
            <a:r>
              <a:rPr lang="en-US" b="1" dirty="0" smtClean="0"/>
              <a:t>linearly</a:t>
            </a:r>
            <a:r>
              <a:rPr lang="en-US" dirty="0" smtClean="0"/>
              <a:t> separable, SVM finds a linear hyperplane that maximizes the margin.</a:t>
            </a:r>
            <a:endParaRPr lang="en-US" dirty="0"/>
          </a:p>
        </p:txBody>
      </p:sp>
      <p:pic>
        <p:nvPicPr>
          <p:cNvPr id="4" name="Picture 3" descr="Guide on Support Vector Machine (SVM) Algorithm">
            <a:extLst>
              <a:ext uri="{FF2B5EF4-FFF2-40B4-BE49-F238E27FC236}">
                <a16:creationId xmlns="" xmlns:a16="http://schemas.microsoft.com/office/drawing/2014/main" id="{39C330ED-4092-CF4F-463C-7D284EDDFA2D}"/>
              </a:ext>
            </a:extLst>
          </p:cNvPr>
          <p:cNvPicPr>
            <a:picLocks noChangeAspect="1"/>
          </p:cNvPicPr>
          <p:nvPr/>
        </p:nvPicPr>
        <p:blipFill>
          <a:blip r:embed="rId2"/>
          <a:stretch>
            <a:fillRect/>
          </a:stretch>
        </p:blipFill>
        <p:spPr>
          <a:xfrm>
            <a:off x="6527525" y="2687781"/>
            <a:ext cx="4826275" cy="3938306"/>
          </a:xfrm>
          <a:prstGeom prst="rect">
            <a:avLst/>
          </a:prstGeom>
        </p:spPr>
      </p:pic>
    </p:spTree>
    <p:extLst>
      <p:ext uri="{BB962C8B-B14F-4D97-AF65-F5344CB8AC3E}">
        <p14:creationId xmlns:p14="http://schemas.microsoft.com/office/powerpoint/2010/main" val="402817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Scenario</a:t>
            </a:r>
            <a:endParaRPr lang="en-US" dirty="0"/>
          </a:p>
        </p:txBody>
      </p:sp>
      <p:sp>
        <p:nvSpPr>
          <p:cNvPr id="3" name="Content Placeholder 2"/>
          <p:cNvSpPr>
            <a:spLocks noGrp="1"/>
          </p:cNvSpPr>
          <p:nvPr>
            <p:ph idx="1"/>
          </p:nvPr>
        </p:nvSpPr>
        <p:spPr/>
        <p:txBody>
          <a:bodyPr/>
          <a:lstStyle/>
          <a:p>
            <a:r>
              <a:rPr lang="en-US" dirty="0" smtClean="0"/>
              <a:t>However in real world scenario, the data is not often linearly separable.</a:t>
            </a:r>
          </a:p>
          <a:p>
            <a:pPr marL="0" indent="0">
              <a:buNone/>
            </a:pPr>
            <a:endParaRPr lang="en-US" dirty="0"/>
          </a:p>
        </p:txBody>
      </p:sp>
      <p:pic>
        <p:nvPicPr>
          <p:cNvPr id="4" name="Picture 3"/>
          <p:cNvPicPr>
            <a:picLocks noChangeAspect="1"/>
          </p:cNvPicPr>
          <p:nvPr/>
        </p:nvPicPr>
        <p:blipFill>
          <a:blip r:embed="rId2"/>
          <a:stretch>
            <a:fillRect/>
          </a:stretch>
        </p:blipFill>
        <p:spPr>
          <a:xfrm>
            <a:off x="5927436" y="2872509"/>
            <a:ext cx="4392520" cy="3865418"/>
          </a:xfrm>
          <a:prstGeom prst="rect">
            <a:avLst/>
          </a:prstGeom>
        </p:spPr>
      </p:pic>
    </p:spTree>
    <p:extLst>
      <p:ext uri="{BB962C8B-B14F-4D97-AF65-F5344CB8AC3E}">
        <p14:creationId xmlns:p14="http://schemas.microsoft.com/office/powerpoint/2010/main" val="133020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Non Linear Data</a:t>
            </a:r>
            <a:endParaRPr lang="en-US" dirty="0"/>
          </a:p>
        </p:txBody>
      </p:sp>
      <p:sp>
        <p:nvSpPr>
          <p:cNvPr id="3" name="Content Placeholder 2"/>
          <p:cNvSpPr>
            <a:spLocks noGrp="1"/>
          </p:cNvSpPr>
          <p:nvPr>
            <p:ph idx="1"/>
          </p:nvPr>
        </p:nvSpPr>
        <p:spPr/>
        <p:txBody>
          <a:bodyPr>
            <a:normAutofit fontScale="85000" lnSpcReduction="20000"/>
          </a:bodyPr>
          <a:lstStyle/>
          <a:p>
            <a:pPr marL="342900" indent="-342900">
              <a:lnSpc>
                <a:spcPct val="150000"/>
              </a:lnSpc>
            </a:pPr>
            <a:r>
              <a:rPr lang="en-US" dirty="0" smtClean="0">
                <a:solidFill>
                  <a:srgbClr val="374151"/>
                </a:solidFill>
                <a:latin typeface="Nunito"/>
              </a:rPr>
              <a:t>Non-linear data refers to data with intricate, </a:t>
            </a:r>
            <a:r>
              <a:rPr lang="en-US" b="1" dirty="0" smtClean="0">
                <a:solidFill>
                  <a:srgbClr val="374151"/>
                </a:solidFill>
                <a:latin typeface="Nunito"/>
              </a:rPr>
              <a:t>non-linear relationships between features and classes</a:t>
            </a:r>
            <a:r>
              <a:rPr lang="en-US" dirty="0" smtClean="0">
                <a:solidFill>
                  <a:srgbClr val="374151"/>
                </a:solidFill>
                <a:latin typeface="Nunito"/>
              </a:rPr>
              <a:t>.</a:t>
            </a:r>
            <a:endParaRPr lang="en-US" dirty="0" smtClean="0">
              <a:ea typeface="Calibri" panose="020F0502020204030204"/>
              <a:cs typeface="Calibri" panose="020F0502020204030204"/>
            </a:endParaRPr>
          </a:p>
          <a:p>
            <a:pPr marL="342900" indent="-342900">
              <a:lnSpc>
                <a:spcPct val="150000"/>
              </a:lnSpc>
            </a:pPr>
            <a:r>
              <a:rPr lang="en-US" dirty="0" smtClean="0">
                <a:solidFill>
                  <a:srgbClr val="374151"/>
                </a:solidFill>
                <a:latin typeface="Nunito"/>
              </a:rPr>
              <a:t>The </a:t>
            </a:r>
            <a:r>
              <a:rPr lang="en-US" b="1" dirty="0" smtClean="0">
                <a:solidFill>
                  <a:srgbClr val="374151"/>
                </a:solidFill>
                <a:latin typeface="Nunito"/>
              </a:rPr>
              <a:t>kernel trick </a:t>
            </a:r>
            <a:r>
              <a:rPr lang="en-US" dirty="0" smtClean="0">
                <a:solidFill>
                  <a:srgbClr val="374151"/>
                </a:solidFill>
                <a:latin typeface="Nunito"/>
              </a:rPr>
              <a:t>is a technique to address non-linearity, often used with SVM, transforming data into higher-dimensional spaces.</a:t>
            </a:r>
          </a:p>
          <a:p>
            <a:pPr marL="342900" indent="-342900">
              <a:lnSpc>
                <a:spcPct val="150000"/>
              </a:lnSpc>
            </a:pPr>
            <a:r>
              <a:rPr lang="en-US" dirty="0" smtClean="0">
                <a:solidFill>
                  <a:srgbClr val="374151"/>
                </a:solidFill>
                <a:latin typeface="Nunito"/>
              </a:rPr>
              <a:t>Linear classifiers, like SVM, struggle with non-linear data.</a:t>
            </a:r>
          </a:p>
          <a:p>
            <a:pPr marL="342900" indent="-342900">
              <a:lnSpc>
                <a:spcPct val="150000"/>
              </a:lnSpc>
            </a:pPr>
            <a:r>
              <a:rPr lang="en-US" dirty="0" smtClean="0">
                <a:solidFill>
                  <a:srgbClr val="374151"/>
                </a:solidFill>
                <a:latin typeface="Nunito"/>
              </a:rPr>
              <a:t>This technique enhances SVM's versatility by allowing it to establish non-linear decision boundaries for complex data distributions in classification tasks.</a:t>
            </a:r>
          </a:p>
          <a:p>
            <a:endParaRPr lang="en-US" dirty="0"/>
          </a:p>
        </p:txBody>
      </p:sp>
    </p:spTree>
    <p:extLst>
      <p:ext uri="{BB962C8B-B14F-4D97-AF65-F5344CB8AC3E}">
        <p14:creationId xmlns:p14="http://schemas.microsoft.com/office/powerpoint/2010/main" val="138471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Trick</a:t>
            </a:r>
            <a:endParaRPr lang="en-US" dirty="0"/>
          </a:p>
        </p:txBody>
      </p:sp>
      <p:sp>
        <p:nvSpPr>
          <p:cNvPr id="3" name="Content Placeholder 2"/>
          <p:cNvSpPr>
            <a:spLocks noGrp="1"/>
          </p:cNvSpPr>
          <p:nvPr>
            <p:ph idx="1"/>
          </p:nvPr>
        </p:nvSpPr>
        <p:spPr/>
        <p:txBody>
          <a:bodyPr/>
          <a:lstStyle/>
          <a:p>
            <a:r>
              <a:rPr lang="en-US" dirty="0" smtClean="0"/>
              <a:t>To make the non linear data separable, kernel trick is used.</a:t>
            </a:r>
          </a:p>
          <a:p>
            <a:r>
              <a:rPr lang="en-US" dirty="0" smtClean="0"/>
              <a:t>This means that converting the original features to higher dimensions.</a:t>
            </a:r>
            <a:endParaRPr lang="en-US" dirty="0"/>
          </a:p>
        </p:txBody>
      </p:sp>
      <p:pic>
        <p:nvPicPr>
          <p:cNvPr id="4" name="Picture 3"/>
          <p:cNvPicPr>
            <a:picLocks noChangeAspect="1"/>
          </p:cNvPicPr>
          <p:nvPr/>
        </p:nvPicPr>
        <p:blipFill>
          <a:blip r:embed="rId2"/>
          <a:stretch>
            <a:fillRect/>
          </a:stretch>
        </p:blipFill>
        <p:spPr>
          <a:xfrm>
            <a:off x="1576969" y="3427697"/>
            <a:ext cx="7981950" cy="3181350"/>
          </a:xfrm>
          <a:prstGeom prst="rect">
            <a:avLst/>
          </a:prstGeom>
        </p:spPr>
      </p:pic>
    </p:spTree>
    <p:extLst>
      <p:ext uri="{BB962C8B-B14F-4D97-AF65-F5344CB8AC3E}">
        <p14:creationId xmlns:p14="http://schemas.microsoft.com/office/powerpoint/2010/main" val="102841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2685</TotalTime>
  <Words>1990</Words>
  <Application>Microsoft Office PowerPoint</Application>
  <PresentationFormat>Widescreen</PresentationFormat>
  <Paragraphs>166</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Nunito</vt:lpstr>
      <vt:lpstr>Söhne</vt:lpstr>
      <vt:lpstr>Times New Roman</vt:lpstr>
      <vt:lpstr>Office Theme</vt:lpstr>
      <vt:lpstr>SVM and KNN</vt:lpstr>
      <vt:lpstr>Support Vector Machine (SVM)</vt:lpstr>
      <vt:lpstr>Support Vector Machines</vt:lpstr>
      <vt:lpstr>Support Vector Machines</vt:lpstr>
      <vt:lpstr>Margins in SVM</vt:lpstr>
      <vt:lpstr>BASIC SVC Model</vt:lpstr>
      <vt:lpstr>Real World Scenario</vt:lpstr>
      <vt:lpstr>Handling Non Linear Data</vt:lpstr>
      <vt:lpstr>Kernel Trick</vt:lpstr>
      <vt:lpstr>Kernel Trick</vt:lpstr>
      <vt:lpstr>Kernel Functions</vt:lpstr>
      <vt:lpstr>Soft Margin Classifier</vt:lpstr>
      <vt:lpstr>Soft Margin Classifier</vt:lpstr>
      <vt:lpstr>Soft Margin Classifier</vt:lpstr>
      <vt:lpstr>Margin vs Soft Margin</vt:lpstr>
      <vt:lpstr>Bias and Variance Tradeoff</vt:lpstr>
      <vt:lpstr>Soft Margin and Bias Variance Tradeoff</vt:lpstr>
      <vt:lpstr>Hyperplane</vt:lpstr>
      <vt:lpstr>Parametric vs Non Parametric Models</vt:lpstr>
      <vt:lpstr>Parametric Models</vt:lpstr>
      <vt:lpstr>Non-parametric models </vt:lpstr>
      <vt:lpstr>Parametric Vs Non Parametric Models</vt:lpstr>
      <vt:lpstr>Parametric vs Non Parametric Models</vt:lpstr>
      <vt:lpstr>Parametric vs Non Parametric Models</vt:lpstr>
      <vt:lpstr>KNearestNeighbours (KNN)</vt:lpstr>
      <vt:lpstr>KNN</vt:lpstr>
      <vt:lpstr>KNN</vt:lpstr>
      <vt:lpstr>KNN</vt:lpstr>
      <vt:lpstr>KNN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and KNN</dc:title>
  <dc:creator>hp</dc:creator>
  <cp:lastModifiedBy>hp</cp:lastModifiedBy>
  <cp:revision>33</cp:revision>
  <dcterms:created xsi:type="dcterms:W3CDTF">2024-08-20T12:42:43Z</dcterms:created>
  <dcterms:modified xsi:type="dcterms:W3CDTF">2024-08-25T09:13:46Z</dcterms:modified>
</cp:coreProperties>
</file>